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y="13716000" cx="24384000"/>
  <p:notesSz cx="6858000" cy="9144000"/>
  <p:embeddedFontLst>
    <p:embeddedFont>
      <p:font typeface="Lato"/>
      <p:bold r:id="rId58"/>
      <p:boldItalic r:id="rId59"/>
    </p:embeddedFont>
    <p:embeddedFont>
      <p:font typeface="Lato Black"/>
      <p:bold r:id="rId60"/>
      <p:boldItalic r:id="rId61"/>
    </p:embeddedFont>
    <p:embeddedFont>
      <p:font typeface="Helvetica Neue"/>
      <p:regular r:id="rId62"/>
      <p:bold r:id="rId63"/>
      <p:italic r:id="rId64"/>
      <p:boldItalic r:id="rId65"/>
    </p:embeddedFont>
    <p:embeddedFont>
      <p:font typeface="Helvetica Neue Light"/>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HelveticaNeue-regular.fntdata"/><Relationship Id="rId61" Type="http://schemas.openxmlformats.org/officeDocument/2006/relationships/font" Target="fonts/LatoBlack-boldItalic.fntdata"/><Relationship Id="rId20" Type="http://schemas.openxmlformats.org/officeDocument/2006/relationships/slide" Target="slides/slide16.xml"/><Relationship Id="rId64" Type="http://schemas.openxmlformats.org/officeDocument/2006/relationships/font" Target="fonts/HelveticaNeue-italic.fntdata"/><Relationship Id="rId63" Type="http://schemas.openxmlformats.org/officeDocument/2006/relationships/font" Target="fonts/HelveticaNeue-bold.fntdata"/><Relationship Id="rId22" Type="http://schemas.openxmlformats.org/officeDocument/2006/relationships/slide" Target="slides/slide18.xml"/><Relationship Id="rId66" Type="http://schemas.openxmlformats.org/officeDocument/2006/relationships/font" Target="fonts/HelveticaNeueLight-regular.fntdata"/><Relationship Id="rId21" Type="http://schemas.openxmlformats.org/officeDocument/2006/relationships/slide" Target="slides/slide17.xml"/><Relationship Id="rId65" Type="http://schemas.openxmlformats.org/officeDocument/2006/relationships/font" Target="fonts/HelveticaNeue-boldItalic.fntdata"/><Relationship Id="rId24" Type="http://schemas.openxmlformats.org/officeDocument/2006/relationships/slide" Target="slides/slide20.xml"/><Relationship Id="rId68" Type="http://schemas.openxmlformats.org/officeDocument/2006/relationships/font" Target="fonts/HelveticaNeueLight-italic.fntdata"/><Relationship Id="rId23" Type="http://schemas.openxmlformats.org/officeDocument/2006/relationships/slide" Target="slides/slide19.xml"/><Relationship Id="rId67" Type="http://schemas.openxmlformats.org/officeDocument/2006/relationships/font" Target="fonts/HelveticaNeueLight-bold.fntdata"/><Relationship Id="rId60" Type="http://schemas.openxmlformats.org/officeDocument/2006/relationships/font" Target="fonts/LatoBlack-bold.fntdata"/><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HelveticaNeueLight-bold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Lato-boldItalic.fntdata"/><Relationship Id="rId14" Type="http://schemas.openxmlformats.org/officeDocument/2006/relationships/slide" Target="slides/slide10.xml"/><Relationship Id="rId58" Type="http://schemas.openxmlformats.org/officeDocument/2006/relationships/font" Target="fonts/Lato-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7" name="Google Shape;297;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8" name="Google Shape;318;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9" name="Google Shape;359;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8" name="Google Shape;368;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6" name="Google Shape;396;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1" name="Google Shape;16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9" name="Google Shape;469;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7" name="Google Shape;487;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6" name="Google Shape;496;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6" name="Google Shape;586;p4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57142"/>
              </a:lnSpc>
              <a:spcBef>
                <a:spcPts val="11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9" name="Shape 9"/>
        <p:cNvGrpSpPr/>
        <p:nvPr/>
      </p:nvGrpSpPr>
      <p:grpSpPr>
        <a:xfrm>
          <a:off x="0" y="0"/>
          <a:ext cx="0" cy="0"/>
          <a:chOff x="0" y="0"/>
          <a:chExt cx="0" cy="0"/>
        </a:xfrm>
      </p:grpSpPr>
      <p:sp>
        <p:nvSpPr>
          <p:cNvPr id="10" name="Google Shape;10;p2"/>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2 2">
  <p:cSld name="TITLE_AND_BODY 2 2 2">
    <p:spTree>
      <p:nvGrpSpPr>
        <p:cNvPr id="45" name="Shape 45"/>
        <p:cNvGrpSpPr/>
        <p:nvPr/>
      </p:nvGrpSpPr>
      <p:grpSpPr>
        <a:xfrm>
          <a:off x="0" y="0"/>
          <a:ext cx="0" cy="0"/>
          <a:chOff x="0" y="0"/>
          <a:chExt cx="0" cy="0"/>
        </a:xfrm>
      </p:grpSpPr>
      <p:sp>
        <p:nvSpPr>
          <p:cNvPr id="46" name="Google Shape;46;p11"/>
          <p:cNvSpPr/>
          <p:nvPr>
            <p:ph idx="2" type="pic"/>
          </p:nvPr>
        </p:nvSpPr>
        <p:spPr>
          <a:xfrm>
            <a:off x="5334000" y="946546"/>
            <a:ext cx="13716000" cy="8304611"/>
          </a:xfrm>
          <a:prstGeom prst="rect">
            <a:avLst/>
          </a:prstGeom>
          <a:noFill/>
          <a:ln>
            <a:noFill/>
          </a:ln>
        </p:spPr>
      </p:sp>
      <p:sp>
        <p:nvSpPr>
          <p:cNvPr id="47" name="Google Shape;47;p11"/>
          <p:cNvSpPr txBox="1"/>
          <p:nvPr>
            <p:ph type="title"/>
          </p:nvPr>
        </p:nvSpPr>
        <p:spPr>
          <a:xfrm>
            <a:off x="4833937" y="9447609"/>
            <a:ext cx="14716127" cy="2000258"/>
          </a:xfrm>
          <a:prstGeom prst="rect">
            <a:avLst/>
          </a:prstGeom>
          <a:noFill/>
          <a:ln>
            <a:noFill/>
          </a:ln>
        </p:spPr>
        <p:txBody>
          <a:bodyPr anchorCtr="0" anchor="b"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8" name="Google Shape;48;p11"/>
          <p:cNvSpPr txBox="1"/>
          <p:nvPr>
            <p:ph idx="1" type="body"/>
          </p:nvPr>
        </p:nvSpPr>
        <p:spPr>
          <a:xfrm>
            <a:off x="4833937" y="11465717"/>
            <a:ext cx="14716127" cy="1589493"/>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49" name="Google Shape;49;p11"/>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50" name="Shape 50"/>
        <p:cNvGrpSpPr/>
        <p:nvPr/>
      </p:nvGrpSpPr>
      <p:grpSpPr>
        <a:xfrm>
          <a:off x="0" y="0"/>
          <a:ext cx="0" cy="0"/>
          <a:chOff x="0" y="0"/>
          <a:chExt cx="0" cy="0"/>
        </a:xfrm>
      </p:grpSpPr>
      <p:sp>
        <p:nvSpPr>
          <p:cNvPr id="51" name="Google Shape;51;p12"/>
          <p:cNvSpPr txBox="1"/>
          <p:nvPr>
            <p:ph type="title"/>
          </p:nvPr>
        </p:nvSpPr>
        <p:spPr>
          <a:xfrm>
            <a:off x="4833937" y="4536280"/>
            <a:ext cx="14716127" cy="4643440"/>
          </a:xfrm>
          <a:prstGeom prst="rect">
            <a:avLst/>
          </a:prstGeom>
          <a:noFill/>
          <a:ln>
            <a:noFill/>
          </a:ln>
        </p:spPr>
        <p:txBody>
          <a:bodyPr anchorCtr="0" anchor="ctr"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2" name="Google Shape;52;p12"/>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53" name="Shape 53"/>
        <p:cNvGrpSpPr/>
        <p:nvPr/>
      </p:nvGrpSpPr>
      <p:grpSpPr>
        <a:xfrm>
          <a:off x="0" y="0"/>
          <a:ext cx="0" cy="0"/>
          <a:chOff x="0" y="0"/>
          <a:chExt cx="0" cy="0"/>
        </a:xfrm>
      </p:grpSpPr>
      <p:sp>
        <p:nvSpPr>
          <p:cNvPr id="54" name="Google Shape;54;p13"/>
          <p:cNvSpPr/>
          <p:nvPr>
            <p:ph idx="2" type="pic"/>
          </p:nvPr>
        </p:nvSpPr>
        <p:spPr>
          <a:xfrm>
            <a:off x="12495609" y="892967"/>
            <a:ext cx="7500945" cy="11555019"/>
          </a:xfrm>
          <a:prstGeom prst="rect">
            <a:avLst/>
          </a:prstGeom>
          <a:noFill/>
          <a:ln>
            <a:noFill/>
          </a:ln>
        </p:spPr>
      </p:sp>
      <p:sp>
        <p:nvSpPr>
          <p:cNvPr id="55" name="Google Shape;55;p13"/>
          <p:cNvSpPr txBox="1"/>
          <p:nvPr>
            <p:ph type="title"/>
          </p:nvPr>
        </p:nvSpPr>
        <p:spPr>
          <a:xfrm>
            <a:off x="4387453" y="892967"/>
            <a:ext cx="7500940" cy="5607847"/>
          </a:xfrm>
          <a:prstGeom prst="rect">
            <a:avLst/>
          </a:prstGeom>
          <a:noFill/>
          <a:ln>
            <a:noFill/>
          </a:ln>
        </p:spPr>
        <p:txBody>
          <a:bodyPr anchorCtr="0" anchor="b" bIns="128550" lIns="128550" spcFirstLastPara="1" rIns="128550" wrap="square" tIns="12855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6" name="Google Shape;56;p13"/>
          <p:cNvSpPr txBox="1"/>
          <p:nvPr>
            <p:ph idx="1" type="body"/>
          </p:nvPr>
        </p:nvSpPr>
        <p:spPr>
          <a:xfrm>
            <a:off x="4387453" y="6643685"/>
            <a:ext cx="7500940" cy="5786440"/>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57" name="Google Shape;57;p13"/>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58" name="Shape 58"/>
        <p:cNvGrpSpPr/>
        <p:nvPr/>
      </p:nvGrpSpPr>
      <p:grpSpPr>
        <a:xfrm>
          <a:off x="0" y="0"/>
          <a:ext cx="0" cy="0"/>
          <a:chOff x="0" y="0"/>
          <a:chExt cx="0" cy="0"/>
        </a:xfrm>
      </p:grpSpPr>
      <p:sp>
        <p:nvSpPr>
          <p:cNvPr id="59" name="Google Shape;59;p14"/>
          <p:cNvSpPr txBox="1"/>
          <p:nvPr>
            <p:ph type="title"/>
          </p:nvPr>
        </p:nvSpPr>
        <p:spPr>
          <a:xfrm>
            <a:off x="4387453" y="357185"/>
            <a:ext cx="15609096" cy="3036099"/>
          </a:xfrm>
          <a:prstGeom prst="rect">
            <a:avLst/>
          </a:prstGeom>
          <a:noFill/>
          <a:ln>
            <a:noFill/>
          </a:ln>
        </p:spPr>
        <p:txBody>
          <a:bodyPr anchorCtr="0" anchor="ctr"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0" name="Google Shape;60;p14"/>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61" name="Shape 61"/>
        <p:cNvGrpSpPr/>
        <p:nvPr/>
      </p:nvGrpSpPr>
      <p:grpSpPr>
        <a:xfrm>
          <a:off x="0" y="0"/>
          <a:ext cx="0" cy="0"/>
          <a:chOff x="0" y="0"/>
          <a:chExt cx="0" cy="0"/>
        </a:xfrm>
      </p:grpSpPr>
      <p:sp>
        <p:nvSpPr>
          <p:cNvPr id="62" name="Google Shape;62;p15"/>
          <p:cNvSpPr txBox="1"/>
          <p:nvPr>
            <p:ph type="title"/>
          </p:nvPr>
        </p:nvSpPr>
        <p:spPr>
          <a:xfrm>
            <a:off x="4387453" y="357185"/>
            <a:ext cx="15609096" cy="3036099"/>
          </a:xfrm>
          <a:prstGeom prst="rect">
            <a:avLst/>
          </a:prstGeom>
          <a:noFill/>
          <a:ln>
            <a:noFill/>
          </a:ln>
        </p:spPr>
        <p:txBody>
          <a:bodyPr anchorCtr="0" anchor="ctr"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3" name="Google Shape;63;p15"/>
          <p:cNvSpPr txBox="1"/>
          <p:nvPr>
            <p:ph idx="1" type="body"/>
          </p:nvPr>
        </p:nvSpPr>
        <p:spPr>
          <a:xfrm>
            <a:off x="4387453" y="3643312"/>
            <a:ext cx="15609096" cy="8840394"/>
          </a:xfrm>
          <a:prstGeom prst="rect">
            <a:avLst/>
          </a:prstGeom>
          <a:noFill/>
          <a:ln>
            <a:noFill/>
          </a:ln>
        </p:spPr>
        <p:txBody>
          <a:bodyPr anchorCtr="0" anchor="ctr" bIns="128550" lIns="128550" spcFirstLastPara="1" rIns="128550" wrap="square" tIns="12855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64" name="Google Shape;64;p15"/>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65" name="Shape 65"/>
        <p:cNvGrpSpPr/>
        <p:nvPr/>
      </p:nvGrpSpPr>
      <p:grpSpPr>
        <a:xfrm>
          <a:off x="0" y="0"/>
          <a:ext cx="0" cy="0"/>
          <a:chOff x="0" y="0"/>
          <a:chExt cx="0" cy="0"/>
        </a:xfrm>
      </p:grpSpPr>
      <p:sp>
        <p:nvSpPr>
          <p:cNvPr id="66" name="Google Shape;66;p16"/>
          <p:cNvSpPr/>
          <p:nvPr>
            <p:ph idx="2" type="pic"/>
          </p:nvPr>
        </p:nvSpPr>
        <p:spPr>
          <a:xfrm>
            <a:off x="12495609" y="3643312"/>
            <a:ext cx="7500945" cy="8840394"/>
          </a:xfrm>
          <a:prstGeom prst="rect">
            <a:avLst/>
          </a:prstGeom>
          <a:noFill/>
          <a:ln>
            <a:noFill/>
          </a:ln>
        </p:spPr>
      </p:sp>
      <p:sp>
        <p:nvSpPr>
          <p:cNvPr id="67" name="Google Shape;67;p16"/>
          <p:cNvSpPr txBox="1"/>
          <p:nvPr>
            <p:ph type="title"/>
          </p:nvPr>
        </p:nvSpPr>
        <p:spPr>
          <a:xfrm>
            <a:off x="4387453" y="357185"/>
            <a:ext cx="15609096" cy="3036099"/>
          </a:xfrm>
          <a:prstGeom prst="rect">
            <a:avLst/>
          </a:prstGeom>
          <a:noFill/>
          <a:ln>
            <a:noFill/>
          </a:ln>
        </p:spPr>
        <p:txBody>
          <a:bodyPr anchorCtr="0" anchor="ctr"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8" name="Google Shape;68;p16"/>
          <p:cNvSpPr txBox="1"/>
          <p:nvPr>
            <p:ph idx="1" type="body"/>
          </p:nvPr>
        </p:nvSpPr>
        <p:spPr>
          <a:xfrm>
            <a:off x="4387453" y="3643312"/>
            <a:ext cx="7500940" cy="8840394"/>
          </a:xfrm>
          <a:prstGeom prst="rect">
            <a:avLst/>
          </a:prstGeom>
          <a:noFill/>
          <a:ln>
            <a:noFill/>
          </a:ln>
        </p:spPr>
        <p:txBody>
          <a:bodyPr anchorCtr="0" anchor="ctr" bIns="128550" lIns="128550" spcFirstLastPara="1" rIns="128550" wrap="square" tIns="128550">
            <a:normAutofit/>
          </a:bodyPr>
          <a:lstStyle>
            <a:lvl1pPr indent="-469900" lvl="0" marL="457200" algn="l">
              <a:lnSpc>
                <a:spcPct val="100000"/>
              </a:lnSpc>
              <a:spcBef>
                <a:spcPts val="4500"/>
              </a:spcBef>
              <a:spcAft>
                <a:spcPts val="0"/>
              </a:spcAft>
              <a:buSzPts val="3800"/>
              <a:buChar char="•"/>
              <a:defRPr sz="3800"/>
            </a:lvl1pPr>
            <a:lvl2pPr indent="-469900" lvl="1" marL="914400" algn="l">
              <a:lnSpc>
                <a:spcPct val="100000"/>
              </a:lnSpc>
              <a:spcBef>
                <a:spcPts val="4500"/>
              </a:spcBef>
              <a:spcAft>
                <a:spcPts val="0"/>
              </a:spcAft>
              <a:buSzPts val="3800"/>
              <a:buChar char="•"/>
              <a:defRPr sz="3800"/>
            </a:lvl2pPr>
            <a:lvl3pPr indent="-469900" lvl="2" marL="1371600" algn="l">
              <a:lnSpc>
                <a:spcPct val="100000"/>
              </a:lnSpc>
              <a:spcBef>
                <a:spcPts val="4500"/>
              </a:spcBef>
              <a:spcAft>
                <a:spcPts val="0"/>
              </a:spcAft>
              <a:buSzPts val="3800"/>
              <a:buChar char="•"/>
              <a:defRPr sz="3800"/>
            </a:lvl3pPr>
            <a:lvl4pPr indent="-469900" lvl="3" marL="1828800" algn="l">
              <a:lnSpc>
                <a:spcPct val="100000"/>
              </a:lnSpc>
              <a:spcBef>
                <a:spcPts val="4500"/>
              </a:spcBef>
              <a:spcAft>
                <a:spcPts val="0"/>
              </a:spcAft>
              <a:buSzPts val="3800"/>
              <a:buChar char="•"/>
              <a:defRPr sz="3800"/>
            </a:lvl4pPr>
            <a:lvl5pPr indent="-469900" lvl="4" marL="2286000" algn="l">
              <a:lnSpc>
                <a:spcPct val="100000"/>
              </a:lnSpc>
              <a:spcBef>
                <a:spcPts val="4500"/>
              </a:spcBef>
              <a:spcAft>
                <a:spcPts val="0"/>
              </a:spcAft>
              <a:buSzPts val="3800"/>
              <a:buChar char="•"/>
              <a:defRPr sz="38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69" name="Google Shape;69;p16"/>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70" name="Shape 70"/>
        <p:cNvGrpSpPr/>
        <p:nvPr/>
      </p:nvGrpSpPr>
      <p:grpSpPr>
        <a:xfrm>
          <a:off x="0" y="0"/>
          <a:ext cx="0" cy="0"/>
          <a:chOff x="0" y="0"/>
          <a:chExt cx="0" cy="0"/>
        </a:xfrm>
      </p:grpSpPr>
      <p:sp>
        <p:nvSpPr>
          <p:cNvPr id="71" name="Google Shape;71;p17"/>
          <p:cNvSpPr txBox="1"/>
          <p:nvPr>
            <p:ph idx="1" type="body"/>
          </p:nvPr>
        </p:nvSpPr>
        <p:spPr>
          <a:xfrm>
            <a:off x="4387453" y="1785934"/>
            <a:ext cx="15609096" cy="10144130"/>
          </a:xfrm>
          <a:prstGeom prst="rect">
            <a:avLst/>
          </a:prstGeom>
          <a:noFill/>
          <a:ln>
            <a:noFill/>
          </a:ln>
        </p:spPr>
        <p:txBody>
          <a:bodyPr anchorCtr="0" anchor="ctr" bIns="128550" lIns="128550" spcFirstLastPara="1" rIns="128550" wrap="square" tIns="12855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72" name="Google Shape;72;p17"/>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73" name="Shape 73"/>
        <p:cNvGrpSpPr/>
        <p:nvPr/>
      </p:nvGrpSpPr>
      <p:grpSpPr>
        <a:xfrm>
          <a:off x="0" y="0"/>
          <a:ext cx="0" cy="0"/>
          <a:chOff x="0" y="0"/>
          <a:chExt cx="0" cy="0"/>
        </a:xfrm>
      </p:grpSpPr>
      <p:sp>
        <p:nvSpPr>
          <p:cNvPr id="74" name="Google Shape;74;p18"/>
          <p:cNvSpPr/>
          <p:nvPr>
            <p:ph idx="2" type="pic"/>
          </p:nvPr>
        </p:nvSpPr>
        <p:spPr>
          <a:xfrm>
            <a:off x="12495609" y="7161609"/>
            <a:ext cx="7500945" cy="5304242"/>
          </a:xfrm>
          <a:prstGeom prst="rect">
            <a:avLst/>
          </a:prstGeom>
          <a:noFill/>
          <a:ln>
            <a:noFill/>
          </a:ln>
        </p:spPr>
      </p:sp>
      <p:sp>
        <p:nvSpPr>
          <p:cNvPr id="75" name="Google Shape;75;p18"/>
          <p:cNvSpPr/>
          <p:nvPr>
            <p:ph idx="3" type="pic"/>
          </p:nvPr>
        </p:nvSpPr>
        <p:spPr>
          <a:xfrm>
            <a:off x="12495609" y="1250154"/>
            <a:ext cx="7500945" cy="5304241"/>
          </a:xfrm>
          <a:prstGeom prst="rect">
            <a:avLst/>
          </a:prstGeom>
          <a:noFill/>
          <a:ln>
            <a:noFill/>
          </a:ln>
        </p:spPr>
      </p:sp>
      <p:sp>
        <p:nvSpPr>
          <p:cNvPr id="76" name="Google Shape;76;p18"/>
          <p:cNvSpPr/>
          <p:nvPr>
            <p:ph idx="4" type="pic"/>
          </p:nvPr>
        </p:nvSpPr>
        <p:spPr>
          <a:xfrm>
            <a:off x="4387453" y="1250154"/>
            <a:ext cx="7500940" cy="11215693"/>
          </a:xfrm>
          <a:prstGeom prst="rect">
            <a:avLst/>
          </a:prstGeom>
          <a:noFill/>
          <a:ln>
            <a:noFill/>
          </a:ln>
        </p:spPr>
      </p:sp>
      <p:sp>
        <p:nvSpPr>
          <p:cNvPr id="77" name="Google Shape;77;p18"/>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8" name="Shape 78"/>
        <p:cNvGrpSpPr/>
        <p:nvPr/>
      </p:nvGrpSpPr>
      <p:grpSpPr>
        <a:xfrm>
          <a:off x="0" y="0"/>
          <a:ext cx="0" cy="0"/>
          <a:chOff x="0" y="0"/>
          <a:chExt cx="0" cy="0"/>
        </a:xfrm>
      </p:grpSpPr>
      <p:sp>
        <p:nvSpPr>
          <p:cNvPr id="79" name="Google Shape;79;p19"/>
          <p:cNvSpPr txBox="1"/>
          <p:nvPr>
            <p:ph idx="1" type="body"/>
          </p:nvPr>
        </p:nvSpPr>
        <p:spPr>
          <a:xfrm>
            <a:off x="4833937" y="8947546"/>
            <a:ext cx="14716127" cy="648804"/>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431800" lvl="1" marL="914400" algn="ctr">
              <a:lnSpc>
                <a:spcPct val="100000"/>
              </a:lnSpc>
              <a:spcBef>
                <a:spcPts val="0"/>
              </a:spcBef>
              <a:spcAft>
                <a:spcPts val="0"/>
              </a:spcAft>
              <a:buClr>
                <a:srgbClr val="000000"/>
              </a:buClr>
              <a:buSzPts val="3200"/>
              <a:buFont typeface="Helvetica Neue"/>
              <a:buChar char="•"/>
              <a:defRPr i="1" sz="3200"/>
            </a:lvl2pPr>
            <a:lvl3pPr indent="-431800" lvl="2" marL="1371600" algn="ctr">
              <a:lnSpc>
                <a:spcPct val="100000"/>
              </a:lnSpc>
              <a:spcBef>
                <a:spcPts val="0"/>
              </a:spcBef>
              <a:spcAft>
                <a:spcPts val="0"/>
              </a:spcAft>
              <a:buClr>
                <a:srgbClr val="000000"/>
              </a:buClr>
              <a:buSzPts val="3200"/>
              <a:buFont typeface="Helvetica Neue"/>
              <a:buChar char="•"/>
              <a:defRPr i="1" sz="3200"/>
            </a:lvl3pPr>
            <a:lvl4pPr indent="-431800" lvl="3" marL="1828800" algn="ctr">
              <a:lnSpc>
                <a:spcPct val="100000"/>
              </a:lnSpc>
              <a:spcBef>
                <a:spcPts val="0"/>
              </a:spcBef>
              <a:spcAft>
                <a:spcPts val="0"/>
              </a:spcAft>
              <a:buClr>
                <a:srgbClr val="000000"/>
              </a:buClr>
              <a:buSzPts val="3200"/>
              <a:buFont typeface="Helvetica Neue"/>
              <a:buChar char="•"/>
              <a:defRPr i="1" sz="3200"/>
            </a:lvl4pPr>
            <a:lvl5pPr indent="-431800" lvl="4" marL="2286000" algn="ctr">
              <a:lnSpc>
                <a:spcPct val="100000"/>
              </a:lnSpc>
              <a:spcBef>
                <a:spcPts val="0"/>
              </a:spcBef>
              <a:spcAft>
                <a:spcPts val="0"/>
              </a:spcAft>
              <a:buClr>
                <a:srgbClr val="000000"/>
              </a:buClr>
              <a:buSzPts val="3200"/>
              <a:buFont typeface="Helvetica Neue"/>
              <a:buChar char="•"/>
              <a:defRPr i="1" sz="3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80" name="Google Shape;80;p19"/>
          <p:cNvSpPr txBox="1"/>
          <p:nvPr>
            <p:ph idx="2" type="body"/>
          </p:nvPr>
        </p:nvSpPr>
        <p:spPr>
          <a:xfrm>
            <a:off x="4833937" y="6000624"/>
            <a:ext cx="14716130" cy="857501"/>
          </a:xfrm>
          <a:prstGeom prst="rect">
            <a:avLst/>
          </a:prstGeom>
          <a:noFill/>
          <a:ln>
            <a:noFill/>
          </a:ln>
        </p:spPr>
        <p:txBody>
          <a:bodyPr anchorCtr="0" anchor="ctr" bIns="128550" lIns="128550" spcFirstLastPara="1" rIns="128550" wrap="square" tIns="12855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81" name="Google Shape;81;p19"/>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82" name="Shape 82"/>
        <p:cNvGrpSpPr/>
        <p:nvPr/>
      </p:nvGrpSpPr>
      <p:grpSpPr>
        <a:xfrm>
          <a:off x="0" y="0"/>
          <a:ext cx="0" cy="0"/>
          <a:chOff x="0" y="0"/>
          <a:chExt cx="0" cy="0"/>
        </a:xfrm>
      </p:grpSpPr>
      <p:sp>
        <p:nvSpPr>
          <p:cNvPr id="83" name="Google Shape;83;p20"/>
          <p:cNvSpPr/>
          <p:nvPr>
            <p:ph idx="2" type="pic"/>
          </p:nvPr>
        </p:nvSpPr>
        <p:spPr>
          <a:xfrm>
            <a:off x="3048000" y="0"/>
            <a:ext cx="18288002" cy="13716000"/>
          </a:xfrm>
          <a:prstGeom prst="rect">
            <a:avLst/>
          </a:prstGeom>
          <a:noFill/>
          <a:ln>
            <a:noFill/>
          </a:ln>
        </p:spPr>
      </p:sp>
      <p:sp>
        <p:nvSpPr>
          <p:cNvPr id="84" name="Google Shape;84;p20"/>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2">
  <p:cSld name="TITLE_AND_BODY 2">
    <p:spTree>
      <p:nvGrpSpPr>
        <p:cNvPr id="11" name="Shape 11"/>
        <p:cNvGrpSpPr/>
        <p:nvPr/>
      </p:nvGrpSpPr>
      <p:grpSpPr>
        <a:xfrm>
          <a:off x="0" y="0"/>
          <a:ext cx="0" cy="0"/>
          <a:chOff x="0" y="0"/>
          <a:chExt cx="0" cy="0"/>
        </a:xfrm>
      </p:grpSpPr>
      <p:sp>
        <p:nvSpPr>
          <p:cNvPr id="12" name="Google Shape;12;p3"/>
          <p:cNvSpPr txBox="1"/>
          <p:nvPr>
            <p:ph idx="1" type="body"/>
          </p:nvPr>
        </p:nvSpPr>
        <p:spPr>
          <a:xfrm>
            <a:off x="1201340" y="11859862"/>
            <a:ext cx="21971005" cy="63699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3" name="Google Shape;13;p3"/>
          <p:cNvSpPr txBox="1"/>
          <p:nvPr>
            <p:ph type="title"/>
          </p:nvPr>
        </p:nvSpPr>
        <p:spPr>
          <a:xfrm>
            <a:off x="1206496" y="2574991"/>
            <a:ext cx="21971005" cy="464820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1" sz="11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4" name="Google Shape;14;p3"/>
          <p:cNvSpPr txBox="1"/>
          <p:nvPr>
            <p:ph idx="2" type="body"/>
          </p:nvPr>
        </p:nvSpPr>
        <p:spPr>
          <a:xfrm>
            <a:off x="1201345" y="7223190"/>
            <a:ext cx="21971002" cy="1905003"/>
          </a:xfrm>
          <a:prstGeom prst="rect">
            <a:avLst/>
          </a:prstGeom>
          <a:noFill/>
          <a:ln>
            <a:noFill/>
          </a:ln>
        </p:spPr>
        <p:txBody>
          <a:bodyPr anchorCtr="0" anchor="t" bIns="50800" lIns="50800" spcFirstLastPara="1" rIns="50800" wrap="square" tIns="5080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5" name="Google Shape;15;p3"/>
          <p:cNvSpPr txBox="1"/>
          <p:nvPr>
            <p:ph idx="12" type="sldNum"/>
          </p:nvPr>
        </p:nvSpPr>
        <p:spPr>
          <a:xfrm>
            <a:off x="12001500" y="13080999"/>
            <a:ext cx="368504"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2200">
              <a:latin typeface="Helvetica Neue Light"/>
              <a:ea typeface="Helvetica Neue Light"/>
              <a:cs typeface="Helvetica Neue Light"/>
              <a:sym typeface="Helvetica Neue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2 2">
  <p:cSld name="TITLE 2 2 2 2">
    <p:spTree>
      <p:nvGrpSpPr>
        <p:cNvPr id="85" name="Shape 85"/>
        <p:cNvGrpSpPr/>
        <p:nvPr/>
      </p:nvGrpSpPr>
      <p:grpSpPr>
        <a:xfrm>
          <a:off x="0" y="0"/>
          <a:ext cx="0" cy="0"/>
          <a:chOff x="0" y="0"/>
          <a:chExt cx="0" cy="0"/>
        </a:xfrm>
      </p:grpSpPr>
      <p:sp>
        <p:nvSpPr>
          <p:cNvPr id="86" name="Google Shape;86;p21"/>
          <p:cNvSpPr txBox="1"/>
          <p:nvPr>
            <p:ph type="title"/>
          </p:nvPr>
        </p:nvSpPr>
        <p:spPr>
          <a:xfrm>
            <a:off x="4833937" y="2303858"/>
            <a:ext cx="14716127" cy="4643440"/>
          </a:xfrm>
          <a:prstGeom prst="rect">
            <a:avLst/>
          </a:prstGeom>
          <a:noFill/>
          <a:ln>
            <a:noFill/>
          </a:ln>
        </p:spPr>
        <p:txBody>
          <a:bodyPr anchorCtr="0" anchor="b" bIns="91375" lIns="91375" spcFirstLastPara="1" rIns="91375" wrap="square" tIns="913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87" name="Google Shape;87;p21"/>
          <p:cNvSpPr txBox="1"/>
          <p:nvPr>
            <p:ph idx="1" type="body"/>
          </p:nvPr>
        </p:nvSpPr>
        <p:spPr>
          <a:xfrm>
            <a:off x="4833937" y="7090171"/>
            <a:ext cx="14716127" cy="1589493"/>
          </a:xfrm>
          <a:prstGeom prst="rect">
            <a:avLst/>
          </a:prstGeom>
          <a:noFill/>
          <a:ln>
            <a:noFill/>
          </a:ln>
        </p:spPr>
        <p:txBody>
          <a:bodyPr anchorCtr="0" anchor="t" bIns="91375" lIns="91375" spcFirstLastPara="1" rIns="91375" wrap="square" tIns="91375">
            <a:norm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88" name="Google Shape;88;p21"/>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3 2">
  <p:cSld name="TITLE_AND_BODY 3 2">
    <p:spTree>
      <p:nvGrpSpPr>
        <p:cNvPr id="89" name="Shape 89"/>
        <p:cNvGrpSpPr/>
        <p:nvPr/>
      </p:nvGrpSpPr>
      <p:grpSpPr>
        <a:xfrm>
          <a:off x="0" y="0"/>
          <a:ext cx="0" cy="0"/>
          <a:chOff x="0" y="0"/>
          <a:chExt cx="0" cy="0"/>
        </a:xfrm>
      </p:grpSpPr>
      <p:sp>
        <p:nvSpPr>
          <p:cNvPr id="90" name="Google Shape;90;p22"/>
          <p:cNvSpPr txBox="1"/>
          <p:nvPr>
            <p:ph type="title"/>
          </p:nvPr>
        </p:nvSpPr>
        <p:spPr>
          <a:xfrm>
            <a:off x="1689100" y="355600"/>
            <a:ext cx="21005799" cy="2286000"/>
          </a:xfrm>
          <a:prstGeom prst="rect">
            <a:avLst/>
          </a:prstGeom>
          <a:noFill/>
          <a:ln>
            <a:noFill/>
          </a:ln>
        </p:spPr>
        <p:txBody>
          <a:bodyPr anchorCtr="0" anchor="ctr" bIns="91375" lIns="91375" spcFirstLastPara="1" rIns="91375" wrap="square" tIns="91375">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91" name="Google Shape;91;p22"/>
          <p:cNvSpPr txBox="1"/>
          <p:nvPr>
            <p:ph idx="12" type="sldNum"/>
          </p:nvPr>
        </p:nvSpPr>
        <p:spPr>
          <a:xfrm>
            <a:off x="11959031" y="13081000"/>
            <a:ext cx="453239"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sz="2400"/>
            </a:lvl1pPr>
            <a:lvl2pPr indent="0" lvl="1" marL="0" marR="0" algn="ctr">
              <a:lnSpc>
                <a:spcPct val="100000"/>
              </a:lnSpc>
              <a:spcBef>
                <a:spcPts val="0"/>
              </a:spcBef>
              <a:spcAft>
                <a:spcPts val="0"/>
              </a:spcAft>
              <a:buClr>
                <a:srgbClr val="000000"/>
              </a:buClr>
              <a:buSzPts val="2400"/>
              <a:buFont typeface="Helvetica Neue Light"/>
              <a:buNone/>
              <a:defRPr sz="2400"/>
            </a:lvl2pPr>
            <a:lvl3pPr indent="0" lvl="2" marL="0" marR="0" algn="ctr">
              <a:lnSpc>
                <a:spcPct val="100000"/>
              </a:lnSpc>
              <a:spcBef>
                <a:spcPts val="0"/>
              </a:spcBef>
              <a:spcAft>
                <a:spcPts val="0"/>
              </a:spcAft>
              <a:buClr>
                <a:srgbClr val="000000"/>
              </a:buClr>
              <a:buSzPts val="2400"/>
              <a:buFont typeface="Helvetica Neue Light"/>
              <a:buNone/>
              <a:defRPr sz="2400"/>
            </a:lvl3pPr>
            <a:lvl4pPr indent="0" lvl="3" marL="0" marR="0" algn="ctr">
              <a:lnSpc>
                <a:spcPct val="100000"/>
              </a:lnSpc>
              <a:spcBef>
                <a:spcPts val="0"/>
              </a:spcBef>
              <a:spcAft>
                <a:spcPts val="0"/>
              </a:spcAft>
              <a:buClr>
                <a:srgbClr val="000000"/>
              </a:buClr>
              <a:buSzPts val="2400"/>
              <a:buFont typeface="Helvetica Neue Light"/>
              <a:buNone/>
              <a:defRPr sz="2400"/>
            </a:lvl4pPr>
            <a:lvl5pPr indent="0" lvl="4" marL="0" marR="0" algn="ctr">
              <a:lnSpc>
                <a:spcPct val="100000"/>
              </a:lnSpc>
              <a:spcBef>
                <a:spcPts val="0"/>
              </a:spcBef>
              <a:spcAft>
                <a:spcPts val="0"/>
              </a:spcAft>
              <a:buClr>
                <a:srgbClr val="000000"/>
              </a:buClr>
              <a:buSzPts val="2400"/>
              <a:buFont typeface="Helvetica Neue Light"/>
              <a:buNone/>
              <a:defRPr sz="2400"/>
            </a:lvl5pPr>
            <a:lvl6pPr indent="0" lvl="5" marL="0" marR="0" algn="ctr">
              <a:lnSpc>
                <a:spcPct val="100000"/>
              </a:lnSpc>
              <a:spcBef>
                <a:spcPts val="0"/>
              </a:spcBef>
              <a:spcAft>
                <a:spcPts val="0"/>
              </a:spcAft>
              <a:buClr>
                <a:srgbClr val="000000"/>
              </a:buClr>
              <a:buSzPts val="2400"/>
              <a:buFont typeface="Helvetica Neue Light"/>
              <a:buNone/>
              <a:defRPr sz="2400"/>
            </a:lvl6pPr>
            <a:lvl7pPr indent="0" lvl="6" marL="0" marR="0" algn="ctr">
              <a:lnSpc>
                <a:spcPct val="100000"/>
              </a:lnSpc>
              <a:spcBef>
                <a:spcPts val="0"/>
              </a:spcBef>
              <a:spcAft>
                <a:spcPts val="0"/>
              </a:spcAft>
              <a:buClr>
                <a:srgbClr val="000000"/>
              </a:buClr>
              <a:buSzPts val="2400"/>
              <a:buFont typeface="Helvetica Neue Light"/>
              <a:buNone/>
              <a:defRPr sz="2400"/>
            </a:lvl7pPr>
            <a:lvl8pPr indent="0" lvl="7" marL="0" marR="0" algn="ctr">
              <a:lnSpc>
                <a:spcPct val="100000"/>
              </a:lnSpc>
              <a:spcBef>
                <a:spcPts val="0"/>
              </a:spcBef>
              <a:spcAft>
                <a:spcPts val="0"/>
              </a:spcAft>
              <a:buClr>
                <a:srgbClr val="000000"/>
              </a:buClr>
              <a:buSzPts val="2400"/>
              <a:buFont typeface="Helvetica Neue Light"/>
              <a:buNone/>
              <a:defRPr sz="2400"/>
            </a:lvl8pPr>
            <a:lvl9pPr indent="0" lvl="8" marL="0" marR="0" algn="ctr">
              <a:lnSpc>
                <a:spcPct val="100000"/>
              </a:lnSpc>
              <a:spcBef>
                <a:spcPts val="0"/>
              </a:spcBef>
              <a:spcAft>
                <a:spcPts val="0"/>
              </a:spcAft>
              <a:buClr>
                <a:srgbClr val="000000"/>
              </a:buClr>
              <a:buSzPts val="2400"/>
              <a:buFont typeface="Helvetica Neue Light"/>
              <a:buNone/>
              <a:defRPr sz="2400"/>
            </a:lvl9pPr>
          </a:lstStyle>
          <a:p>
            <a:pPr indent="0" lvl="0" marL="0" rtl="0" algn="ctr">
              <a:spcBef>
                <a:spcPts val="0"/>
              </a:spcBef>
              <a:spcAft>
                <a:spcPts val="0"/>
              </a:spcAft>
              <a:buNone/>
            </a:pPr>
            <a:fld id="{00000000-1234-1234-1234-123412341234}" type="slidenum">
              <a:rPr lang="en-US"/>
              <a:t>‹#›</a:t>
            </a:fld>
            <a:endParaRPr sz="22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2 3">
  <p:cSld name="TITLE_AND_BODY 2 3">
    <p:spTree>
      <p:nvGrpSpPr>
        <p:cNvPr id="92" name="Shape 92"/>
        <p:cNvGrpSpPr/>
        <p:nvPr/>
      </p:nvGrpSpPr>
      <p:grpSpPr>
        <a:xfrm>
          <a:off x="0" y="0"/>
          <a:ext cx="0" cy="0"/>
          <a:chOff x="0" y="0"/>
          <a:chExt cx="0" cy="0"/>
        </a:xfrm>
      </p:grpSpPr>
      <p:sp>
        <p:nvSpPr>
          <p:cNvPr id="93" name="Google Shape;93;p23"/>
          <p:cNvSpPr/>
          <p:nvPr>
            <p:ph idx="2" type="pic"/>
          </p:nvPr>
        </p:nvSpPr>
        <p:spPr>
          <a:xfrm>
            <a:off x="5334000" y="946546"/>
            <a:ext cx="13716000" cy="8304601"/>
          </a:xfrm>
          <a:prstGeom prst="rect">
            <a:avLst/>
          </a:prstGeom>
          <a:noFill/>
          <a:ln>
            <a:noFill/>
          </a:ln>
        </p:spPr>
      </p:sp>
      <p:sp>
        <p:nvSpPr>
          <p:cNvPr id="94" name="Google Shape;94;p23"/>
          <p:cNvSpPr txBox="1"/>
          <p:nvPr>
            <p:ph type="title"/>
          </p:nvPr>
        </p:nvSpPr>
        <p:spPr>
          <a:xfrm>
            <a:off x="4833937" y="9447609"/>
            <a:ext cx="14716200" cy="2000406"/>
          </a:xfrm>
          <a:prstGeom prst="rect">
            <a:avLst/>
          </a:prstGeom>
          <a:noFill/>
          <a:ln>
            <a:noFill/>
          </a:ln>
        </p:spPr>
        <p:txBody>
          <a:bodyPr anchorCtr="0" anchor="b"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95" name="Google Shape;95;p23"/>
          <p:cNvSpPr txBox="1"/>
          <p:nvPr>
            <p:ph idx="1" type="body"/>
          </p:nvPr>
        </p:nvSpPr>
        <p:spPr>
          <a:xfrm>
            <a:off x="4833937" y="11465717"/>
            <a:ext cx="14716200" cy="1589406"/>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96" name="Google Shape;96;p23"/>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2">
  <p:cSld name="Title - Center 2">
    <p:spTree>
      <p:nvGrpSpPr>
        <p:cNvPr id="97" name="Shape 97"/>
        <p:cNvGrpSpPr/>
        <p:nvPr/>
      </p:nvGrpSpPr>
      <p:grpSpPr>
        <a:xfrm>
          <a:off x="0" y="0"/>
          <a:ext cx="0" cy="0"/>
          <a:chOff x="0" y="0"/>
          <a:chExt cx="0" cy="0"/>
        </a:xfrm>
      </p:grpSpPr>
      <p:sp>
        <p:nvSpPr>
          <p:cNvPr id="98" name="Google Shape;98;p24"/>
          <p:cNvSpPr txBox="1"/>
          <p:nvPr>
            <p:ph type="title"/>
          </p:nvPr>
        </p:nvSpPr>
        <p:spPr>
          <a:xfrm>
            <a:off x="4833937" y="4536280"/>
            <a:ext cx="14716200" cy="4643402"/>
          </a:xfrm>
          <a:prstGeom prst="rect">
            <a:avLst/>
          </a:prstGeom>
          <a:noFill/>
          <a:ln>
            <a:noFill/>
          </a:ln>
        </p:spPr>
        <p:txBody>
          <a:bodyPr anchorCtr="0" anchor="ctr"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99" name="Google Shape;99;p24"/>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2">
  <p:cSld name="Photo - Vertical 2">
    <p:spTree>
      <p:nvGrpSpPr>
        <p:cNvPr id="100" name="Shape 100"/>
        <p:cNvGrpSpPr/>
        <p:nvPr/>
      </p:nvGrpSpPr>
      <p:grpSpPr>
        <a:xfrm>
          <a:off x="0" y="0"/>
          <a:ext cx="0" cy="0"/>
          <a:chOff x="0" y="0"/>
          <a:chExt cx="0" cy="0"/>
        </a:xfrm>
      </p:grpSpPr>
      <p:sp>
        <p:nvSpPr>
          <p:cNvPr id="101" name="Google Shape;101;p25"/>
          <p:cNvSpPr/>
          <p:nvPr>
            <p:ph idx="2" type="pic"/>
          </p:nvPr>
        </p:nvSpPr>
        <p:spPr>
          <a:xfrm>
            <a:off x="12495609" y="892967"/>
            <a:ext cx="7500903" cy="11555102"/>
          </a:xfrm>
          <a:prstGeom prst="rect">
            <a:avLst/>
          </a:prstGeom>
          <a:noFill/>
          <a:ln>
            <a:noFill/>
          </a:ln>
        </p:spPr>
      </p:sp>
      <p:sp>
        <p:nvSpPr>
          <p:cNvPr id="102" name="Google Shape;102;p25"/>
          <p:cNvSpPr txBox="1"/>
          <p:nvPr>
            <p:ph type="title"/>
          </p:nvPr>
        </p:nvSpPr>
        <p:spPr>
          <a:xfrm>
            <a:off x="4387453" y="892967"/>
            <a:ext cx="7500902" cy="5607902"/>
          </a:xfrm>
          <a:prstGeom prst="rect">
            <a:avLst/>
          </a:prstGeom>
          <a:noFill/>
          <a:ln>
            <a:noFill/>
          </a:ln>
        </p:spPr>
        <p:txBody>
          <a:bodyPr anchorCtr="0" anchor="b" bIns="128550" lIns="128550" spcFirstLastPara="1" rIns="128550" wrap="square" tIns="12855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03" name="Google Shape;103;p25"/>
          <p:cNvSpPr txBox="1"/>
          <p:nvPr>
            <p:ph idx="1" type="body"/>
          </p:nvPr>
        </p:nvSpPr>
        <p:spPr>
          <a:xfrm>
            <a:off x="4387453" y="6643685"/>
            <a:ext cx="7500902" cy="5786407"/>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04" name="Google Shape;104;p25"/>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2">
  <p:cSld name="Title - Top 2">
    <p:spTree>
      <p:nvGrpSpPr>
        <p:cNvPr id="105" name="Shape 105"/>
        <p:cNvGrpSpPr/>
        <p:nvPr/>
      </p:nvGrpSpPr>
      <p:grpSpPr>
        <a:xfrm>
          <a:off x="0" y="0"/>
          <a:ext cx="0" cy="0"/>
          <a:chOff x="0" y="0"/>
          <a:chExt cx="0" cy="0"/>
        </a:xfrm>
      </p:grpSpPr>
      <p:sp>
        <p:nvSpPr>
          <p:cNvPr id="106" name="Google Shape;106;p26"/>
          <p:cNvSpPr txBox="1"/>
          <p:nvPr>
            <p:ph type="title"/>
          </p:nvPr>
        </p:nvSpPr>
        <p:spPr>
          <a:xfrm>
            <a:off x="4387453" y="357185"/>
            <a:ext cx="15609003" cy="3036006"/>
          </a:xfrm>
          <a:prstGeom prst="rect">
            <a:avLst/>
          </a:prstGeom>
          <a:noFill/>
          <a:ln>
            <a:noFill/>
          </a:ln>
        </p:spPr>
        <p:txBody>
          <a:bodyPr anchorCtr="0" anchor="ctr"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07" name="Google Shape;107;p26"/>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2">
  <p:cSld name="Title &amp; Bullets 2">
    <p:spTree>
      <p:nvGrpSpPr>
        <p:cNvPr id="108" name="Shape 108"/>
        <p:cNvGrpSpPr/>
        <p:nvPr/>
      </p:nvGrpSpPr>
      <p:grpSpPr>
        <a:xfrm>
          <a:off x="0" y="0"/>
          <a:ext cx="0" cy="0"/>
          <a:chOff x="0" y="0"/>
          <a:chExt cx="0" cy="0"/>
        </a:xfrm>
      </p:grpSpPr>
      <p:sp>
        <p:nvSpPr>
          <p:cNvPr id="109" name="Google Shape;109;p27"/>
          <p:cNvSpPr txBox="1"/>
          <p:nvPr>
            <p:ph type="title"/>
          </p:nvPr>
        </p:nvSpPr>
        <p:spPr>
          <a:xfrm>
            <a:off x="4387453" y="357185"/>
            <a:ext cx="15609003" cy="3036006"/>
          </a:xfrm>
          <a:prstGeom prst="rect">
            <a:avLst/>
          </a:prstGeom>
          <a:noFill/>
          <a:ln>
            <a:noFill/>
          </a:ln>
        </p:spPr>
        <p:txBody>
          <a:bodyPr anchorCtr="0" anchor="ctr"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0" name="Google Shape;110;p27"/>
          <p:cNvSpPr txBox="1"/>
          <p:nvPr>
            <p:ph idx="1" type="body"/>
          </p:nvPr>
        </p:nvSpPr>
        <p:spPr>
          <a:xfrm>
            <a:off x="4387453" y="3643312"/>
            <a:ext cx="15609003" cy="8840401"/>
          </a:xfrm>
          <a:prstGeom prst="rect">
            <a:avLst/>
          </a:prstGeom>
          <a:noFill/>
          <a:ln>
            <a:noFill/>
          </a:ln>
        </p:spPr>
        <p:txBody>
          <a:bodyPr anchorCtr="0" anchor="ctr" bIns="128550" lIns="128550" spcFirstLastPara="1" rIns="128550" wrap="square" tIns="12855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11" name="Google Shape;111;p27"/>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2">
  <p:cSld name="Title, Bullets &amp; Photo 2">
    <p:spTree>
      <p:nvGrpSpPr>
        <p:cNvPr id="112" name="Shape 112"/>
        <p:cNvGrpSpPr/>
        <p:nvPr/>
      </p:nvGrpSpPr>
      <p:grpSpPr>
        <a:xfrm>
          <a:off x="0" y="0"/>
          <a:ext cx="0" cy="0"/>
          <a:chOff x="0" y="0"/>
          <a:chExt cx="0" cy="0"/>
        </a:xfrm>
      </p:grpSpPr>
      <p:sp>
        <p:nvSpPr>
          <p:cNvPr id="113" name="Google Shape;113;p28"/>
          <p:cNvSpPr/>
          <p:nvPr>
            <p:ph idx="2" type="pic"/>
          </p:nvPr>
        </p:nvSpPr>
        <p:spPr>
          <a:xfrm>
            <a:off x="12495609" y="3643312"/>
            <a:ext cx="7500903" cy="8840401"/>
          </a:xfrm>
          <a:prstGeom prst="rect">
            <a:avLst/>
          </a:prstGeom>
          <a:noFill/>
          <a:ln>
            <a:noFill/>
          </a:ln>
        </p:spPr>
      </p:sp>
      <p:sp>
        <p:nvSpPr>
          <p:cNvPr id="114" name="Google Shape;114;p28"/>
          <p:cNvSpPr txBox="1"/>
          <p:nvPr>
            <p:ph type="title"/>
          </p:nvPr>
        </p:nvSpPr>
        <p:spPr>
          <a:xfrm>
            <a:off x="4387453" y="357185"/>
            <a:ext cx="15609003" cy="3036006"/>
          </a:xfrm>
          <a:prstGeom prst="rect">
            <a:avLst/>
          </a:prstGeom>
          <a:noFill/>
          <a:ln>
            <a:noFill/>
          </a:ln>
        </p:spPr>
        <p:txBody>
          <a:bodyPr anchorCtr="0" anchor="ctr"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5" name="Google Shape;115;p28"/>
          <p:cNvSpPr txBox="1"/>
          <p:nvPr>
            <p:ph idx="1" type="body"/>
          </p:nvPr>
        </p:nvSpPr>
        <p:spPr>
          <a:xfrm>
            <a:off x="4387453" y="3643312"/>
            <a:ext cx="7500902" cy="8840401"/>
          </a:xfrm>
          <a:prstGeom prst="rect">
            <a:avLst/>
          </a:prstGeom>
          <a:noFill/>
          <a:ln>
            <a:noFill/>
          </a:ln>
        </p:spPr>
        <p:txBody>
          <a:bodyPr anchorCtr="0" anchor="ctr" bIns="128550" lIns="128550" spcFirstLastPara="1" rIns="128550" wrap="square" tIns="128550">
            <a:normAutofit/>
          </a:bodyPr>
          <a:lstStyle>
            <a:lvl1pPr indent="-469900" lvl="0" marL="457200" algn="l">
              <a:lnSpc>
                <a:spcPct val="100000"/>
              </a:lnSpc>
              <a:spcBef>
                <a:spcPts val="4500"/>
              </a:spcBef>
              <a:spcAft>
                <a:spcPts val="0"/>
              </a:spcAft>
              <a:buSzPts val="3800"/>
              <a:buChar char="•"/>
              <a:defRPr sz="3800"/>
            </a:lvl1pPr>
            <a:lvl2pPr indent="-469900" lvl="1" marL="914400" algn="l">
              <a:lnSpc>
                <a:spcPct val="100000"/>
              </a:lnSpc>
              <a:spcBef>
                <a:spcPts val="4500"/>
              </a:spcBef>
              <a:spcAft>
                <a:spcPts val="0"/>
              </a:spcAft>
              <a:buSzPts val="3800"/>
              <a:buChar char="•"/>
              <a:defRPr sz="3800"/>
            </a:lvl2pPr>
            <a:lvl3pPr indent="-469900" lvl="2" marL="1371600" algn="l">
              <a:lnSpc>
                <a:spcPct val="100000"/>
              </a:lnSpc>
              <a:spcBef>
                <a:spcPts val="4500"/>
              </a:spcBef>
              <a:spcAft>
                <a:spcPts val="0"/>
              </a:spcAft>
              <a:buSzPts val="3800"/>
              <a:buChar char="•"/>
              <a:defRPr sz="3800"/>
            </a:lvl3pPr>
            <a:lvl4pPr indent="-469900" lvl="3" marL="1828800" algn="l">
              <a:lnSpc>
                <a:spcPct val="100000"/>
              </a:lnSpc>
              <a:spcBef>
                <a:spcPts val="4500"/>
              </a:spcBef>
              <a:spcAft>
                <a:spcPts val="0"/>
              </a:spcAft>
              <a:buSzPts val="3800"/>
              <a:buChar char="•"/>
              <a:defRPr sz="3800"/>
            </a:lvl4pPr>
            <a:lvl5pPr indent="-469900" lvl="4" marL="2286000" algn="l">
              <a:lnSpc>
                <a:spcPct val="100000"/>
              </a:lnSpc>
              <a:spcBef>
                <a:spcPts val="4500"/>
              </a:spcBef>
              <a:spcAft>
                <a:spcPts val="0"/>
              </a:spcAft>
              <a:buSzPts val="3800"/>
              <a:buChar char="•"/>
              <a:defRPr sz="38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16" name="Google Shape;116;p28"/>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2">
  <p:cSld name="Bullets 2">
    <p:spTree>
      <p:nvGrpSpPr>
        <p:cNvPr id="117" name="Shape 117"/>
        <p:cNvGrpSpPr/>
        <p:nvPr/>
      </p:nvGrpSpPr>
      <p:grpSpPr>
        <a:xfrm>
          <a:off x="0" y="0"/>
          <a:ext cx="0" cy="0"/>
          <a:chOff x="0" y="0"/>
          <a:chExt cx="0" cy="0"/>
        </a:xfrm>
      </p:grpSpPr>
      <p:sp>
        <p:nvSpPr>
          <p:cNvPr id="118" name="Google Shape;118;p29"/>
          <p:cNvSpPr txBox="1"/>
          <p:nvPr>
            <p:ph idx="1" type="body"/>
          </p:nvPr>
        </p:nvSpPr>
        <p:spPr>
          <a:xfrm>
            <a:off x="4387453" y="1785934"/>
            <a:ext cx="15609003" cy="10144205"/>
          </a:xfrm>
          <a:prstGeom prst="rect">
            <a:avLst/>
          </a:prstGeom>
          <a:noFill/>
          <a:ln>
            <a:noFill/>
          </a:ln>
        </p:spPr>
        <p:txBody>
          <a:bodyPr anchorCtr="0" anchor="ctr" bIns="128550" lIns="128550" spcFirstLastPara="1" rIns="128550" wrap="square" tIns="12855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19" name="Google Shape;119;p29"/>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2">
  <p:cSld name="Photo - 3 Up 2">
    <p:spTree>
      <p:nvGrpSpPr>
        <p:cNvPr id="120" name="Shape 120"/>
        <p:cNvGrpSpPr/>
        <p:nvPr/>
      </p:nvGrpSpPr>
      <p:grpSpPr>
        <a:xfrm>
          <a:off x="0" y="0"/>
          <a:ext cx="0" cy="0"/>
          <a:chOff x="0" y="0"/>
          <a:chExt cx="0" cy="0"/>
        </a:xfrm>
      </p:grpSpPr>
      <p:sp>
        <p:nvSpPr>
          <p:cNvPr id="121" name="Google Shape;121;p30"/>
          <p:cNvSpPr/>
          <p:nvPr>
            <p:ph idx="2" type="pic"/>
          </p:nvPr>
        </p:nvSpPr>
        <p:spPr>
          <a:xfrm>
            <a:off x="12495609" y="7161609"/>
            <a:ext cx="7500903" cy="5304306"/>
          </a:xfrm>
          <a:prstGeom prst="rect">
            <a:avLst/>
          </a:prstGeom>
          <a:noFill/>
          <a:ln>
            <a:noFill/>
          </a:ln>
        </p:spPr>
      </p:sp>
      <p:sp>
        <p:nvSpPr>
          <p:cNvPr id="122" name="Google Shape;122;p30"/>
          <p:cNvSpPr/>
          <p:nvPr>
            <p:ph idx="3" type="pic"/>
          </p:nvPr>
        </p:nvSpPr>
        <p:spPr>
          <a:xfrm>
            <a:off x="12495609" y="1250154"/>
            <a:ext cx="7500903" cy="5304303"/>
          </a:xfrm>
          <a:prstGeom prst="rect">
            <a:avLst/>
          </a:prstGeom>
          <a:noFill/>
          <a:ln>
            <a:noFill/>
          </a:ln>
        </p:spPr>
      </p:sp>
      <p:sp>
        <p:nvSpPr>
          <p:cNvPr id="123" name="Google Shape;123;p30"/>
          <p:cNvSpPr/>
          <p:nvPr>
            <p:ph idx="4" type="pic"/>
          </p:nvPr>
        </p:nvSpPr>
        <p:spPr>
          <a:xfrm>
            <a:off x="4387453" y="1250154"/>
            <a:ext cx="7500902" cy="11215804"/>
          </a:xfrm>
          <a:prstGeom prst="rect">
            <a:avLst/>
          </a:prstGeom>
          <a:noFill/>
          <a:ln>
            <a:noFill/>
          </a:ln>
        </p:spPr>
      </p:sp>
      <p:sp>
        <p:nvSpPr>
          <p:cNvPr id="124" name="Google Shape;124;p30"/>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2">
  <p:cSld name="TITLE_AND_BODY 2 2">
    <p:spTree>
      <p:nvGrpSpPr>
        <p:cNvPr id="16" name="Shape 16"/>
        <p:cNvGrpSpPr/>
        <p:nvPr/>
      </p:nvGrpSpPr>
      <p:grpSpPr>
        <a:xfrm>
          <a:off x="0" y="0"/>
          <a:ext cx="0" cy="0"/>
          <a:chOff x="0" y="0"/>
          <a:chExt cx="0" cy="0"/>
        </a:xfrm>
      </p:grpSpPr>
      <p:sp>
        <p:nvSpPr>
          <p:cNvPr id="17" name="Google Shape;17;p4"/>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Quote 2">
    <p:spTree>
      <p:nvGrpSpPr>
        <p:cNvPr id="125" name="Shape 125"/>
        <p:cNvGrpSpPr/>
        <p:nvPr/>
      </p:nvGrpSpPr>
      <p:grpSpPr>
        <a:xfrm>
          <a:off x="0" y="0"/>
          <a:ext cx="0" cy="0"/>
          <a:chOff x="0" y="0"/>
          <a:chExt cx="0" cy="0"/>
        </a:xfrm>
      </p:grpSpPr>
      <p:sp>
        <p:nvSpPr>
          <p:cNvPr id="126" name="Google Shape;126;p31"/>
          <p:cNvSpPr txBox="1"/>
          <p:nvPr>
            <p:ph idx="1" type="body"/>
          </p:nvPr>
        </p:nvSpPr>
        <p:spPr>
          <a:xfrm>
            <a:off x="4833937" y="8947546"/>
            <a:ext cx="14716200" cy="648906"/>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431800" lvl="1" marL="914400" algn="ctr">
              <a:lnSpc>
                <a:spcPct val="100000"/>
              </a:lnSpc>
              <a:spcBef>
                <a:spcPts val="0"/>
              </a:spcBef>
              <a:spcAft>
                <a:spcPts val="0"/>
              </a:spcAft>
              <a:buClr>
                <a:srgbClr val="000000"/>
              </a:buClr>
              <a:buSzPts val="3200"/>
              <a:buFont typeface="Helvetica Neue"/>
              <a:buChar char="•"/>
              <a:defRPr i="1" sz="3200"/>
            </a:lvl2pPr>
            <a:lvl3pPr indent="-431800" lvl="2" marL="1371600" algn="ctr">
              <a:lnSpc>
                <a:spcPct val="100000"/>
              </a:lnSpc>
              <a:spcBef>
                <a:spcPts val="0"/>
              </a:spcBef>
              <a:spcAft>
                <a:spcPts val="0"/>
              </a:spcAft>
              <a:buClr>
                <a:srgbClr val="000000"/>
              </a:buClr>
              <a:buSzPts val="3200"/>
              <a:buFont typeface="Helvetica Neue"/>
              <a:buChar char="•"/>
              <a:defRPr i="1" sz="3200"/>
            </a:lvl3pPr>
            <a:lvl4pPr indent="-431800" lvl="3" marL="1828800" algn="ctr">
              <a:lnSpc>
                <a:spcPct val="100000"/>
              </a:lnSpc>
              <a:spcBef>
                <a:spcPts val="0"/>
              </a:spcBef>
              <a:spcAft>
                <a:spcPts val="0"/>
              </a:spcAft>
              <a:buClr>
                <a:srgbClr val="000000"/>
              </a:buClr>
              <a:buSzPts val="3200"/>
              <a:buFont typeface="Helvetica Neue"/>
              <a:buChar char="•"/>
              <a:defRPr i="1" sz="3200"/>
            </a:lvl4pPr>
            <a:lvl5pPr indent="-431800" lvl="4" marL="2286000" algn="ctr">
              <a:lnSpc>
                <a:spcPct val="100000"/>
              </a:lnSpc>
              <a:spcBef>
                <a:spcPts val="0"/>
              </a:spcBef>
              <a:spcAft>
                <a:spcPts val="0"/>
              </a:spcAft>
              <a:buClr>
                <a:srgbClr val="000000"/>
              </a:buClr>
              <a:buSzPts val="3200"/>
              <a:buFont typeface="Helvetica Neue"/>
              <a:buChar char="•"/>
              <a:defRPr i="1" sz="3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27" name="Google Shape;127;p31"/>
          <p:cNvSpPr txBox="1"/>
          <p:nvPr>
            <p:ph idx="2" type="body"/>
          </p:nvPr>
        </p:nvSpPr>
        <p:spPr>
          <a:xfrm>
            <a:off x="4833935" y="6000624"/>
            <a:ext cx="14716206" cy="857401"/>
          </a:xfrm>
          <a:prstGeom prst="rect">
            <a:avLst/>
          </a:prstGeom>
          <a:noFill/>
          <a:ln>
            <a:noFill/>
          </a:ln>
        </p:spPr>
        <p:txBody>
          <a:bodyPr anchorCtr="0" anchor="ctr" bIns="128550" lIns="128550" spcFirstLastPara="1" rIns="128550" wrap="square" tIns="12855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28" name="Google Shape;128;p31"/>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2">
  <p:cSld name="Photo 2">
    <p:spTree>
      <p:nvGrpSpPr>
        <p:cNvPr id="129" name="Shape 129"/>
        <p:cNvGrpSpPr/>
        <p:nvPr/>
      </p:nvGrpSpPr>
      <p:grpSpPr>
        <a:xfrm>
          <a:off x="0" y="0"/>
          <a:ext cx="0" cy="0"/>
          <a:chOff x="0" y="0"/>
          <a:chExt cx="0" cy="0"/>
        </a:xfrm>
      </p:grpSpPr>
      <p:sp>
        <p:nvSpPr>
          <p:cNvPr id="130" name="Google Shape;130;p32"/>
          <p:cNvSpPr/>
          <p:nvPr>
            <p:ph idx="2" type="pic"/>
          </p:nvPr>
        </p:nvSpPr>
        <p:spPr>
          <a:xfrm>
            <a:off x="3048000" y="0"/>
            <a:ext cx="18288002" cy="13716000"/>
          </a:xfrm>
          <a:prstGeom prst="rect">
            <a:avLst/>
          </a:prstGeom>
          <a:noFill/>
          <a:ln>
            <a:noFill/>
          </a:ln>
        </p:spPr>
      </p:sp>
      <p:sp>
        <p:nvSpPr>
          <p:cNvPr id="131" name="Google Shape;131;p32"/>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4">
    <p:spTree>
      <p:nvGrpSpPr>
        <p:cNvPr id="132" name="Shape 132"/>
        <p:cNvGrpSpPr/>
        <p:nvPr/>
      </p:nvGrpSpPr>
      <p:grpSpPr>
        <a:xfrm>
          <a:off x="0" y="0"/>
          <a:ext cx="0" cy="0"/>
          <a:chOff x="0" y="0"/>
          <a:chExt cx="0" cy="0"/>
        </a:xfrm>
      </p:grpSpPr>
      <p:sp>
        <p:nvSpPr>
          <p:cNvPr id="133" name="Google Shape;133;p33"/>
          <p:cNvSpPr txBox="1"/>
          <p:nvPr>
            <p:ph idx="1" type="body"/>
          </p:nvPr>
        </p:nvSpPr>
        <p:spPr>
          <a:xfrm>
            <a:off x="1201340" y="11859862"/>
            <a:ext cx="21971005" cy="63698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34" name="Google Shape;134;p33"/>
          <p:cNvSpPr txBox="1"/>
          <p:nvPr>
            <p:ph type="title"/>
          </p:nvPr>
        </p:nvSpPr>
        <p:spPr>
          <a:xfrm>
            <a:off x="1206496" y="2574991"/>
            <a:ext cx="21971005" cy="464820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1" sz="11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5" name="Google Shape;135;p33"/>
          <p:cNvSpPr txBox="1"/>
          <p:nvPr>
            <p:ph idx="2" type="body"/>
          </p:nvPr>
        </p:nvSpPr>
        <p:spPr>
          <a:xfrm>
            <a:off x="1201343" y="7223190"/>
            <a:ext cx="21971002" cy="1905003"/>
          </a:xfrm>
          <a:prstGeom prst="rect">
            <a:avLst/>
          </a:prstGeom>
          <a:noFill/>
          <a:ln>
            <a:noFill/>
          </a:ln>
        </p:spPr>
        <p:txBody>
          <a:bodyPr anchorCtr="0" anchor="t" bIns="50800" lIns="50800" spcFirstLastPara="1" rIns="50800" wrap="square" tIns="5080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36" name="Google Shape;136;p33"/>
          <p:cNvSpPr txBox="1"/>
          <p:nvPr>
            <p:ph idx="12" type="sldNum"/>
          </p:nvPr>
        </p:nvSpPr>
        <p:spPr>
          <a:xfrm>
            <a:off x="12001500" y="13080999"/>
            <a:ext cx="368504"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2200">
              <a:latin typeface="Helvetica Neue Light"/>
              <a:ea typeface="Helvetica Neue Light"/>
              <a:cs typeface="Helvetica Neue Light"/>
              <a:sym typeface="Helvetica Neue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37" name="Shape 137"/>
        <p:cNvGrpSpPr/>
        <p:nvPr/>
      </p:nvGrpSpPr>
      <p:grpSpPr>
        <a:xfrm>
          <a:off x="0" y="0"/>
          <a:ext cx="0" cy="0"/>
          <a:chOff x="0" y="0"/>
          <a:chExt cx="0" cy="0"/>
        </a:xfrm>
      </p:grpSpPr>
      <p:sp>
        <p:nvSpPr>
          <p:cNvPr id="138" name="Google Shape;138;p34"/>
          <p:cNvSpPr txBox="1"/>
          <p:nvPr>
            <p:ph idx="1" type="body"/>
          </p:nvPr>
        </p:nvSpPr>
        <p:spPr>
          <a:xfrm>
            <a:off x="1201340" y="11859862"/>
            <a:ext cx="21971101" cy="63690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39" name="Google Shape;139;p34"/>
          <p:cNvSpPr txBox="1"/>
          <p:nvPr>
            <p:ph type="title"/>
          </p:nvPr>
        </p:nvSpPr>
        <p:spPr>
          <a:xfrm>
            <a:off x="1206496" y="2574991"/>
            <a:ext cx="21971101" cy="4648202"/>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sz="11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40" name="Google Shape;140;p34"/>
          <p:cNvSpPr txBox="1"/>
          <p:nvPr>
            <p:ph idx="2" type="body"/>
          </p:nvPr>
        </p:nvSpPr>
        <p:spPr>
          <a:xfrm>
            <a:off x="1201340" y="7223190"/>
            <a:ext cx="21971104" cy="1905002"/>
          </a:xfrm>
          <a:prstGeom prst="rect">
            <a:avLst/>
          </a:prstGeom>
          <a:noFill/>
          <a:ln>
            <a:noFill/>
          </a:ln>
        </p:spPr>
        <p:txBody>
          <a:bodyPr anchorCtr="0" anchor="t" bIns="50800" lIns="50800" spcFirstLastPara="1" rIns="50800" wrap="square" tIns="5080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141" name="Google Shape;141;p34"/>
          <p:cNvSpPr txBox="1"/>
          <p:nvPr>
            <p:ph idx="12" type="sldNum"/>
          </p:nvPr>
        </p:nvSpPr>
        <p:spPr>
          <a:xfrm>
            <a:off x="12001448" y="13086200"/>
            <a:ext cx="368504" cy="374601"/>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2200">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8" name="Shape 18"/>
        <p:cNvGrpSpPr/>
        <p:nvPr/>
      </p:nvGrpSpPr>
      <p:grpSpPr>
        <a:xfrm>
          <a:off x="0" y="0"/>
          <a:ext cx="0" cy="0"/>
          <a:chOff x="0" y="0"/>
          <a:chExt cx="0" cy="0"/>
        </a:xfrm>
      </p:grpSpPr>
      <p:sp>
        <p:nvSpPr>
          <p:cNvPr id="19" name="Google Shape;19;p5"/>
          <p:cNvSpPr txBox="1"/>
          <p:nvPr>
            <p:ph type="title"/>
          </p:nvPr>
        </p:nvSpPr>
        <p:spPr>
          <a:xfrm>
            <a:off x="4833937" y="2303858"/>
            <a:ext cx="14716127" cy="4643440"/>
          </a:xfrm>
          <a:prstGeom prst="rect">
            <a:avLst/>
          </a:prstGeom>
          <a:noFill/>
          <a:ln>
            <a:noFill/>
          </a:ln>
        </p:spPr>
        <p:txBody>
          <a:bodyPr anchorCtr="0" anchor="b"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5"/>
          <p:cNvSpPr txBox="1"/>
          <p:nvPr>
            <p:ph idx="1" type="body"/>
          </p:nvPr>
        </p:nvSpPr>
        <p:spPr>
          <a:xfrm>
            <a:off x="4833937" y="7090171"/>
            <a:ext cx="14716127" cy="1589493"/>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21" name="Google Shape;21;p5"/>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2">
    <p:spTree>
      <p:nvGrpSpPr>
        <p:cNvPr id="22" name="Shape 22"/>
        <p:cNvGrpSpPr/>
        <p:nvPr/>
      </p:nvGrpSpPr>
      <p:grpSpPr>
        <a:xfrm>
          <a:off x="0" y="0"/>
          <a:ext cx="0" cy="0"/>
          <a:chOff x="0" y="0"/>
          <a:chExt cx="0" cy="0"/>
        </a:xfrm>
      </p:grpSpPr>
      <p:sp>
        <p:nvSpPr>
          <p:cNvPr id="23" name="Google Shape;23;p6"/>
          <p:cNvSpPr txBox="1"/>
          <p:nvPr>
            <p:ph type="title"/>
          </p:nvPr>
        </p:nvSpPr>
        <p:spPr>
          <a:xfrm>
            <a:off x="4833937" y="2303858"/>
            <a:ext cx="14716127" cy="4643440"/>
          </a:xfrm>
          <a:prstGeom prst="rect">
            <a:avLst/>
          </a:prstGeom>
          <a:noFill/>
          <a:ln>
            <a:noFill/>
          </a:ln>
        </p:spPr>
        <p:txBody>
          <a:bodyPr anchorCtr="0" anchor="b"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6"/>
          <p:cNvSpPr txBox="1"/>
          <p:nvPr>
            <p:ph idx="1" type="body"/>
          </p:nvPr>
        </p:nvSpPr>
        <p:spPr>
          <a:xfrm>
            <a:off x="4833937" y="7090171"/>
            <a:ext cx="14716127" cy="1589492"/>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25" name="Google Shape;25;p6"/>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TITLE 2 2">
    <p:spTree>
      <p:nvGrpSpPr>
        <p:cNvPr id="26" name="Shape 26"/>
        <p:cNvGrpSpPr/>
        <p:nvPr/>
      </p:nvGrpSpPr>
      <p:grpSpPr>
        <a:xfrm>
          <a:off x="0" y="0"/>
          <a:ext cx="0" cy="0"/>
          <a:chOff x="0" y="0"/>
          <a:chExt cx="0" cy="0"/>
        </a:xfrm>
      </p:grpSpPr>
      <p:sp>
        <p:nvSpPr>
          <p:cNvPr id="27" name="Google Shape;27;p7"/>
          <p:cNvSpPr txBox="1"/>
          <p:nvPr>
            <p:ph idx="1" type="body"/>
          </p:nvPr>
        </p:nvSpPr>
        <p:spPr>
          <a:xfrm>
            <a:off x="1201340" y="11859862"/>
            <a:ext cx="21971005" cy="636987"/>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28" name="Google Shape;28;p7"/>
          <p:cNvSpPr txBox="1"/>
          <p:nvPr>
            <p:ph type="title"/>
          </p:nvPr>
        </p:nvSpPr>
        <p:spPr>
          <a:xfrm>
            <a:off x="1206496" y="2574991"/>
            <a:ext cx="21971005" cy="464820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1" sz="11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9" name="Google Shape;29;p7"/>
          <p:cNvSpPr txBox="1"/>
          <p:nvPr>
            <p:ph idx="2" type="body"/>
          </p:nvPr>
        </p:nvSpPr>
        <p:spPr>
          <a:xfrm>
            <a:off x="1201342" y="7223190"/>
            <a:ext cx="21971002" cy="1905003"/>
          </a:xfrm>
          <a:prstGeom prst="rect">
            <a:avLst/>
          </a:prstGeom>
          <a:noFill/>
          <a:ln>
            <a:noFill/>
          </a:ln>
        </p:spPr>
        <p:txBody>
          <a:bodyPr anchorCtr="0" anchor="t" bIns="50800" lIns="50800" spcFirstLastPara="1" rIns="50800" wrap="square" tIns="5080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30" name="Google Shape;30;p7"/>
          <p:cNvSpPr txBox="1"/>
          <p:nvPr>
            <p:ph idx="12" type="sldNum"/>
          </p:nvPr>
        </p:nvSpPr>
        <p:spPr>
          <a:xfrm>
            <a:off x="12001500" y="13080999"/>
            <a:ext cx="368504"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2200">
              <a:latin typeface="Helvetica Neue Light"/>
              <a:ea typeface="Helvetica Neue Light"/>
              <a:cs typeface="Helvetica Neue Light"/>
              <a:sym typeface="Helvetica Neue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TITLE 2 3">
    <p:spTree>
      <p:nvGrpSpPr>
        <p:cNvPr id="31" name="Shape 31"/>
        <p:cNvGrpSpPr/>
        <p:nvPr/>
      </p:nvGrpSpPr>
      <p:grpSpPr>
        <a:xfrm>
          <a:off x="0" y="0"/>
          <a:ext cx="0" cy="0"/>
          <a:chOff x="0" y="0"/>
          <a:chExt cx="0" cy="0"/>
        </a:xfrm>
      </p:grpSpPr>
      <p:sp>
        <p:nvSpPr>
          <p:cNvPr id="32" name="Google Shape;32;p8"/>
          <p:cNvSpPr txBox="1"/>
          <p:nvPr>
            <p:ph idx="1" type="body"/>
          </p:nvPr>
        </p:nvSpPr>
        <p:spPr>
          <a:xfrm>
            <a:off x="1201340" y="11859862"/>
            <a:ext cx="21971005" cy="63698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33" name="Google Shape;33;p8"/>
          <p:cNvSpPr txBox="1"/>
          <p:nvPr>
            <p:ph type="title"/>
          </p:nvPr>
        </p:nvSpPr>
        <p:spPr>
          <a:xfrm>
            <a:off x="1206496" y="2574991"/>
            <a:ext cx="21971005" cy="464820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1" sz="11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8"/>
          <p:cNvSpPr txBox="1"/>
          <p:nvPr>
            <p:ph idx="2" type="body"/>
          </p:nvPr>
        </p:nvSpPr>
        <p:spPr>
          <a:xfrm>
            <a:off x="1201342" y="7223190"/>
            <a:ext cx="21971002" cy="1905003"/>
          </a:xfrm>
          <a:prstGeom prst="rect">
            <a:avLst/>
          </a:prstGeom>
          <a:noFill/>
          <a:ln>
            <a:noFill/>
          </a:ln>
        </p:spPr>
        <p:txBody>
          <a:bodyPr anchorCtr="0" anchor="t" bIns="50800" lIns="50800" spcFirstLastPara="1" rIns="50800" wrap="square" tIns="5080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35" name="Google Shape;35;p8"/>
          <p:cNvSpPr txBox="1"/>
          <p:nvPr>
            <p:ph idx="12" type="sldNum"/>
          </p:nvPr>
        </p:nvSpPr>
        <p:spPr>
          <a:xfrm>
            <a:off x="12001499" y="13080999"/>
            <a:ext cx="368505"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2200">
              <a:latin typeface="Helvetica Neue Light"/>
              <a:ea typeface="Helvetica Neue Light"/>
              <a:cs typeface="Helvetica Neue Light"/>
              <a:sym typeface="Helvetica Neue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3">
  <p:cSld name="TITLE_AND_BODY 3">
    <p:spTree>
      <p:nvGrpSpPr>
        <p:cNvPr id="36" name="Shape 36"/>
        <p:cNvGrpSpPr/>
        <p:nvPr/>
      </p:nvGrpSpPr>
      <p:grpSpPr>
        <a:xfrm>
          <a:off x="0" y="0"/>
          <a:ext cx="0" cy="0"/>
          <a:chOff x="0" y="0"/>
          <a:chExt cx="0" cy="0"/>
        </a:xfrm>
      </p:grpSpPr>
      <p:sp>
        <p:nvSpPr>
          <p:cNvPr id="37" name="Google Shape;37;p9"/>
          <p:cNvSpPr txBox="1"/>
          <p:nvPr>
            <p:ph idx="1" type="body"/>
          </p:nvPr>
        </p:nvSpPr>
        <p:spPr>
          <a:xfrm>
            <a:off x="1201340" y="11859862"/>
            <a:ext cx="21971005" cy="63698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3600"/>
              <a:buFont typeface="Helvetica Neue"/>
              <a:buNone/>
              <a:defRPr b="1" sz="3600"/>
            </a:lvl1pPr>
            <a:lvl2pPr indent="-457200" lvl="1" marL="914400" algn="l">
              <a:lnSpc>
                <a:spcPct val="100000"/>
              </a:lnSpc>
              <a:spcBef>
                <a:spcPts val="0"/>
              </a:spcBef>
              <a:spcAft>
                <a:spcPts val="0"/>
              </a:spcAft>
              <a:buClr>
                <a:srgbClr val="000000"/>
              </a:buClr>
              <a:buSzPts val="3600"/>
              <a:buFont typeface="Helvetica Neue"/>
              <a:buChar char="•"/>
              <a:defRPr b="1" sz="3600"/>
            </a:lvl2pPr>
            <a:lvl3pPr indent="-457200" lvl="2" marL="1371600" algn="l">
              <a:lnSpc>
                <a:spcPct val="100000"/>
              </a:lnSpc>
              <a:spcBef>
                <a:spcPts val="0"/>
              </a:spcBef>
              <a:spcAft>
                <a:spcPts val="0"/>
              </a:spcAft>
              <a:buClr>
                <a:srgbClr val="000000"/>
              </a:buClr>
              <a:buSzPts val="3600"/>
              <a:buFont typeface="Helvetica Neue"/>
              <a:buChar char="•"/>
              <a:defRPr b="1" sz="3600"/>
            </a:lvl3pPr>
            <a:lvl4pPr indent="-457200" lvl="3" marL="1828800" algn="l">
              <a:lnSpc>
                <a:spcPct val="100000"/>
              </a:lnSpc>
              <a:spcBef>
                <a:spcPts val="0"/>
              </a:spcBef>
              <a:spcAft>
                <a:spcPts val="0"/>
              </a:spcAft>
              <a:buClr>
                <a:srgbClr val="000000"/>
              </a:buClr>
              <a:buSzPts val="3600"/>
              <a:buFont typeface="Helvetica Neue"/>
              <a:buChar char="•"/>
              <a:defRPr b="1" sz="3600"/>
            </a:lvl4pPr>
            <a:lvl5pPr indent="-457200" lvl="4" marL="2286000" algn="l">
              <a:lnSpc>
                <a:spcPct val="100000"/>
              </a:lnSpc>
              <a:spcBef>
                <a:spcPts val="0"/>
              </a:spcBef>
              <a:spcAft>
                <a:spcPts val="0"/>
              </a:spcAft>
              <a:buClr>
                <a:srgbClr val="000000"/>
              </a:buClr>
              <a:buSzPts val="3600"/>
              <a:buFont typeface="Helvetica Neue"/>
              <a:buChar char="•"/>
              <a:defRPr b="1" sz="36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38" name="Google Shape;38;p9"/>
          <p:cNvSpPr txBox="1"/>
          <p:nvPr>
            <p:ph type="title"/>
          </p:nvPr>
        </p:nvSpPr>
        <p:spPr>
          <a:xfrm>
            <a:off x="1206496" y="2574991"/>
            <a:ext cx="21971005" cy="464820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000000"/>
              </a:buClr>
              <a:buSzPts val="11600"/>
              <a:buFont typeface="Helvetica Neue"/>
              <a:buNone/>
              <a:defRPr b="1" sz="11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9" name="Google Shape;39;p9"/>
          <p:cNvSpPr txBox="1"/>
          <p:nvPr>
            <p:ph idx="2" type="body"/>
          </p:nvPr>
        </p:nvSpPr>
        <p:spPr>
          <a:xfrm>
            <a:off x="1201345" y="7223190"/>
            <a:ext cx="21971002" cy="1905003"/>
          </a:xfrm>
          <a:prstGeom prst="rect">
            <a:avLst/>
          </a:prstGeom>
          <a:noFill/>
          <a:ln>
            <a:noFill/>
          </a:ln>
        </p:spPr>
        <p:txBody>
          <a:bodyPr anchorCtr="0" anchor="t" bIns="50800" lIns="50800" spcFirstLastPara="1" rIns="50800" wrap="square" tIns="50800">
            <a:normAutofit/>
          </a:bodyPr>
          <a:lstStyle>
            <a:lvl1pPr indent="-508000" lvl="0" marL="457200" algn="l">
              <a:lnSpc>
                <a:spcPct val="100000"/>
              </a:lnSpc>
              <a:spcBef>
                <a:spcPts val="5900"/>
              </a:spcBef>
              <a:spcAft>
                <a:spcPts val="0"/>
              </a:spcAft>
              <a:buSzPts val="4400"/>
              <a:buChar char="•"/>
              <a:defRPr/>
            </a:lvl1pPr>
            <a:lvl2pPr indent="-508000" lvl="1" marL="914400" algn="l">
              <a:lnSpc>
                <a:spcPct val="100000"/>
              </a:lnSpc>
              <a:spcBef>
                <a:spcPts val="5900"/>
              </a:spcBef>
              <a:spcAft>
                <a:spcPts val="0"/>
              </a:spcAft>
              <a:buSzPts val="4400"/>
              <a:buChar char="•"/>
              <a:defRPr/>
            </a:lvl2pPr>
            <a:lvl3pPr indent="-508000" lvl="2" marL="1371600" algn="l">
              <a:lnSpc>
                <a:spcPct val="100000"/>
              </a:lnSpc>
              <a:spcBef>
                <a:spcPts val="5900"/>
              </a:spcBef>
              <a:spcAft>
                <a:spcPts val="0"/>
              </a:spcAft>
              <a:buSzPts val="4400"/>
              <a:buChar char="•"/>
              <a:defRPr/>
            </a:lvl3pPr>
            <a:lvl4pPr indent="-508000" lvl="3" marL="1828800" algn="l">
              <a:lnSpc>
                <a:spcPct val="100000"/>
              </a:lnSpc>
              <a:spcBef>
                <a:spcPts val="5900"/>
              </a:spcBef>
              <a:spcAft>
                <a:spcPts val="0"/>
              </a:spcAft>
              <a:buSzPts val="4400"/>
              <a:buChar char="•"/>
              <a:defRPr/>
            </a:lvl4pPr>
            <a:lvl5pPr indent="-508000" lvl="4" marL="2286000" algn="l">
              <a:lnSpc>
                <a:spcPct val="100000"/>
              </a:lnSpc>
              <a:spcBef>
                <a:spcPts val="5900"/>
              </a:spcBef>
              <a:spcAft>
                <a:spcPts val="0"/>
              </a:spcAft>
              <a:buSzPts val="4400"/>
              <a:buChar char="•"/>
              <a:defRPr/>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40" name="Google Shape;40;p9"/>
          <p:cNvSpPr txBox="1"/>
          <p:nvPr>
            <p:ph idx="12" type="sldNum"/>
          </p:nvPr>
        </p:nvSpPr>
        <p:spPr>
          <a:xfrm>
            <a:off x="12001500" y="13080999"/>
            <a:ext cx="368504" cy="374600"/>
          </a:xfrm>
          <a:prstGeom prst="rect">
            <a:avLst/>
          </a:prstGeom>
          <a:noFill/>
          <a:ln>
            <a:noFill/>
          </a:ln>
        </p:spPr>
        <p:txBody>
          <a:bodyPr anchorCtr="0" anchor="b" bIns="50800" lIns="50800" spcFirstLastPara="1" rIns="50800" wrap="square" tIns="50800">
            <a:spAutoFit/>
          </a:bodyPr>
          <a:lstStyle>
            <a:lvl1pPr indent="0" lvl="0"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800"/>
              <a:buFont typeface="Helvetica Neue"/>
              <a:buNone/>
              <a:defRPr sz="1800">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sz="2200">
              <a:latin typeface="Helvetica Neue Light"/>
              <a:ea typeface="Helvetica Neue Light"/>
              <a:cs typeface="Helvetica Neue Light"/>
              <a:sym typeface="Helvetica Neue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2">
  <p:cSld name="TITLE 2 2 2">
    <p:spTree>
      <p:nvGrpSpPr>
        <p:cNvPr id="41" name="Shape 41"/>
        <p:cNvGrpSpPr/>
        <p:nvPr/>
      </p:nvGrpSpPr>
      <p:grpSpPr>
        <a:xfrm>
          <a:off x="0" y="0"/>
          <a:ext cx="0" cy="0"/>
          <a:chOff x="0" y="0"/>
          <a:chExt cx="0" cy="0"/>
        </a:xfrm>
      </p:grpSpPr>
      <p:sp>
        <p:nvSpPr>
          <p:cNvPr id="42" name="Google Shape;42;p10"/>
          <p:cNvSpPr txBox="1"/>
          <p:nvPr>
            <p:ph type="title"/>
          </p:nvPr>
        </p:nvSpPr>
        <p:spPr>
          <a:xfrm>
            <a:off x="4833937" y="2303858"/>
            <a:ext cx="14716200" cy="4643402"/>
          </a:xfrm>
          <a:prstGeom prst="rect">
            <a:avLst/>
          </a:prstGeom>
          <a:noFill/>
          <a:ln>
            <a:noFill/>
          </a:ln>
        </p:spPr>
        <p:txBody>
          <a:bodyPr anchorCtr="0" anchor="b" bIns="128550" lIns="128550" spcFirstLastPara="1" rIns="128550" wrap="square" tIns="12855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3" name="Google Shape;43;p10"/>
          <p:cNvSpPr txBox="1"/>
          <p:nvPr>
            <p:ph idx="1" type="body"/>
          </p:nvPr>
        </p:nvSpPr>
        <p:spPr>
          <a:xfrm>
            <a:off x="4833937" y="7090171"/>
            <a:ext cx="14716200" cy="1589406"/>
          </a:xfrm>
          <a:prstGeom prst="rect">
            <a:avLst/>
          </a:prstGeom>
          <a:noFill/>
          <a:ln>
            <a:noFill/>
          </a:ln>
        </p:spPr>
        <p:txBody>
          <a:bodyPr anchorCtr="0" anchor="t" bIns="128550" lIns="128550" spcFirstLastPara="1" rIns="128550" wrap="square" tIns="128550">
            <a:normAutofit/>
          </a:bodyPr>
          <a:lstStyle>
            <a:lvl1pPr indent="-228600" lvl="0" marL="457200" algn="ctr">
              <a:lnSpc>
                <a:spcPct val="100000"/>
              </a:lnSpc>
              <a:spcBef>
                <a:spcPts val="0"/>
              </a:spcBef>
              <a:spcAft>
                <a:spcPts val="0"/>
              </a:spcAft>
              <a:buClr>
                <a:srgbClr val="000000"/>
              </a:buClr>
              <a:buSzPts val="5200"/>
              <a:buFont typeface="Helvetica Neue"/>
              <a:buNone/>
              <a:defRPr sz="5200"/>
            </a:lvl1pPr>
            <a:lvl2pPr indent="-228600" lvl="1" marL="914400" algn="ctr">
              <a:lnSpc>
                <a:spcPct val="100000"/>
              </a:lnSpc>
              <a:spcBef>
                <a:spcPts val="0"/>
              </a:spcBef>
              <a:spcAft>
                <a:spcPts val="0"/>
              </a:spcAft>
              <a:buClr>
                <a:srgbClr val="000000"/>
              </a:buClr>
              <a:buSzPts val="5200"/>
              <a:buFont typeface="Helvetica Neue"/>
              <a:buNone/>
              <a:defRPr sz="5200"/>
            </a:lvl2pPr>
            <a:lvl3pPr indent="-228600" lvl="2" marL="1371600" algn="ctr">
              <a:lnSpc>
                <a:spcPct val="100000"/>
              </a:lnSpc>
              <a:spcBef>
                <a:spcPts val="0"/>
              </a:spcBef>
              <a:spcAft>
                <a:spcPts val="0"/>
              </a:spcAft>
              <a:buClr>
                <a:srgbClr val="000000"/>
              </a:buClr>
              <a:buSzPts val="5200"/>
              <a:buFont typeface="Helvetica Neue"/>
              <a:buNone/>
              <a:defRPr sz="5200"/>
            </a:lvl3pPr>
            <a:lvl4pPr indent="-228600" lvl="3" marL="1828800" algn="ctr">
              <a:lnSpc>
                <a:spcPct val="100000"/>
              </a:lnSpc>
              <a:spcBef>
                <a:spcPts val="0"/>
              </a:spcBef>
              <a:spcAft>
                <a:spcPts val="0"/>
              </a:spcAft>
              <a:buClr>
                <a:srgbClr val="000000"/>
              </a:buClr>
              <a:buSzPts val="5200"/>
              <a:buFont typeface="Helvetica Neue"/>
              <a:buNone/>
              <a:defRPr sz="5200"/>
            </a:lvl4pPr>
            <a:lvl5pPr indent="-228600" lvl="4" marL="2286000" algn="ctr">
              <a:lnSpc>
                <a:spcPct val="100000"/>
              </a:lnSpc>
              <a:spcBef>
                <a:spcPts val="0"/>
              </a:spcBef>
              <a:spcAft>
                <a:spcPts val="0"/>
              </a:spcAft>
              <a:buClr>
                <a:srgbClr val="000000"/>
              </a:buClr>
              <a:buSzPts val="5200"/>
              <a:buFont typeface="Helvetica Neue"/>
              <a:buNone/>
              <a:defRPr sz="5200"/>
            </a:lvl5pPr>
            <a:lvl6pPr indent="-508000" lvl="5" marL="2743200" algn="l">
              <a:lnSpc>
                <a:spcPct val="100000"/>
              </a:lnSpc>
              <a:spcBef>
                <a:spcPts val="5900"/>
              </a:spcBef>
              <a:spcAft>
                <a:spcPts val="0"/>
              </a:spcAft>
              <a:buSzPts val="4400"/>
              <a:buChar char="•"/>
              <a:defRPr/>
            </a:lvl6pPr>
            <a:lvl7pPr indent="-508000" lvl="6" marL="3200400" algn="l">
              <a:lnSpc>
                <a:spcPct val="100000"/>
              </a:lnSpc>
              <a:spcBef>
                <a:spcPts val="5900"/>
              </a:spcBef>
              <a:spcAft>
                <a:spcPts val="0"/>
              </a:spcAft>
              <a:buSzPts val="4400"/>
              <a:buChar char="•"/>
              <a:defRPr/>
            </a:lvl7pPr>
            <a:lvl8pPr indent="-508000" lvl="7" marL="3657600" algn="l">
              <a:lnSpc>
                <a:spcPct val="100000"/>
              </a:lnSpc>
              <a:spcBef>
                <a:spcPts val="5900"/>
              </a:spcBef>
              <a:spcAft>
                <a:spcPts val="0"/>
              </a:spcAft>
              <a:buSzPts val="4400"/>
              <a:buChar char="•"/>
              <a:defRPr/>
            </a:lvl8pPr>
            <a:lvl9pPr indent="-508000" lvl="8" marL="4114800" algn="l">
              <a:lnSpc>
                <a:spcPct val="100000"/>
              </a:lnSpc>
              <a:spcBef>
                <a:spcPts val="5900"/>
              </a:spcBef>
              <a:spcAft>
                <a:spcPts val="0"/>
              </a:spcAft>
              <a:buSzPts val="4400"/>
              <a:buChar char="•"/>
              <a:defRPr/>
            </a:lvl9pPr>
          </a:lstStyle>
          <a:p/>
        </p:txBody>
      </p:sp>
      <p:sp>
        <p:nvSpPr>
          <p:cNvPr id="44" name="Google Shape;44;p10"/>
          <p:cNvSpPr txBox="1"/>
          <p:nvPr>
            <p:ph idx="12" type="sldNum"/>
          </p:nvPr>
        </p:nvSpPr>
        <p:spPr>
          <a:xfrm>
            <a:off x="11954081" y="13073062"/>
            <a:ext cx="466244" cy="477646"/>
          </a:xfrm>
          <a:prstGeom prst="rect">
            <a:avLst/>
          </a:prstGeom>
          <a:noFill/>
          <a:ln>
            <a:noFill/>
          </a:ln>
        </p:spPr>
        <p:txBody>
          <a:bodyPr anchorCtr="0" anchor="t" bIns="71425" lIns="71425" spcFirstLastPara="1" rIns="71425" wrap="square" tIns="71425">
            <a:spAutoFit/>
          </a:bodyPr>
          <a:lstStyle>
            <a:lvl1pPr indent="0" lvl="0"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200"/>
              <a:buFont typeface="Helvetica Neue Light"/>
              <a:buNone/>
              <a:defRPr sz="22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19200" y="449643"/>
            <a:ext cx="21945600" cy="2485264"/>
          </a:xfrm>
          <a:prstGeom prst="rect">
            <a:avLst/>
          </a:prstGeom>
          <a:noFill/>
          <a:ln>
            <a:noFill/>
          </a:ln>
        </p:spPr>
        <p:txBody>
          <a:bodyPr anchorCtr="0" anchor="ctr" bIns="128550" lIns="128550" spcFirstLastPara="1" rIns="128550" wrap="square" tIns="128550">
            <a:no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1219200" y="2934906"/>
            <a:ext cx="21945600" cy="9582913"/>
          </a:xfrm>
          <a:prstGeom prst="rect">
            <a:avLst/>
          </a:prstGeom>
          <a:noFill/>
          <a:ln>
            <a:noFill/>
          </a:ln>
        </p:spPr>
        <p:txBody>
          <a:bodyPr anchorCtr="0" anchor="ctr" bIns="128550" lIns="128550" spcFirstLastPara="1" rIns="128550" wrap="square" tIns="128550">
            <a:noAutofit/>
          </a:bodyPr>
          <a:lstStyle>
            <a:lvl1pPr indent="-508000" lvl="0" marL="457200" marR="0" rtl="0" algn="l">
              <a:lnSpc>
                <a:spcPct val="100000"/>
              </a:lnSpc>
              <a:spcBef>
                <a:spcPts val="5900"/>
              </a:spcBef>
              <a:spcAft>
                <a:spcPts val="0"/>
              </a:spcAft>
              <a:buClr>
                <a:srgbClr val="000000"/>
              </a:buClr>
              <a:buSzPts val="4400"/>
              <a:buFont typeface="Helvetica Neue"/>
              <a:buChar char="•"/>
              <a:defRPr b="0" i="0" sz="4400" u="none" cap="none" strike="noStrike">
                <a:solidFill>
                  <a:srgbClr val="000000"/>
                </a:solidFill>
                <a:latin typeface="Helvetica Neue"/>
                <a:ea typeface="Helvetica Neue"/>
                <a:cs typeface="Helvetica Neue"/>
                <a:sym typeface="Helvetica Neue"/>
              </a:defRPr>
            </a:lvl1pPr>
            <a:lvl2pPr indent="-508000" lvl="1" marL="914400" marR="0" rtl="0" algn="l">
              <a:lnSpc>
                <a:spcPct val="100000"/>
              </a:lnSpc>
              <a:spcBef>
                <a:spcPts val="5900"/>
              </a:spcBef>
              <a:spcAft>
                <a:spcPts val="0"/>
              </a:spcAft>
              <a:buClr>
                <a:srgbClr val="000000"/>
              </a:buClr>
              <a:buSzPts val="4400"/>
              <a:buFont typeface="Helvetica Neue"/>
              <a:buChar char="•"/>
              <a:defRPr b="0" i="0" sz="4400" u="none" cap="none" strike="noStrike">
                <a:solidFill>
                  <a:srgbClr val="000000"/>
                </a:solidFill>
                <a:latin typeface="Helvetica Neue"/>
                <a:ea typeface="Helvetica Neue"/>
                <a:cs typeface="Helvetica Neue"/>
                <a:sym typeface="Helvetica Neue"/>
              </a:defRPr>
            </a:lvl2pPr>
            <a:lvl3pPr indent="-508000" lvl="2" marL="1371600" marR="0" rtl="0" algn="l">
              <a:lnSpc>
                <a:spcPct val="100000"/>
              </a:lnSpc>
              <a:spcBef>
                <a:spcPts val="5900"/>
              </a:spcBef>
              <a:spcAft>
                <a:spcPts val="0"/>
              </a:spcAft>
              <a:buClr>
                <a:srgbClr val="000000"/>
              </a:buClr>
              <a:buSzPts val="4400"/>
              <a:buFont typeface="Helvetica Neue"/>
              <a:buChar char="•"/>
              <a:defRPr b="0" i="0" sz="4400" u="none" cap="none" strike="noStrike">
                <a:solidFill>
                  <a:srgbClr val="000000"/>
                </a:solidFill>
                <a:latin typeface="Helvetica Neue"/>
                <a:ea typeface="Helvetica Neue"/>
                <a:cs typeface="Helvetica Neue"/>
                <a:sym typeface="Helvetica Neue"/>
              </a:defRPr>
            </a:lvl3pPr>
            <a:lvl4pPr indent="-508000" lvl="3" marL="1828800" marR="0" rtl="0" algn="l">
              <a:lnSpc>
                <a:spcPct val="100000"/>
              </a:lnSpc>
              <a:spcBef>
                <a:spcPts val="5900"/>
              </a:spcBef>
              <a:spcAft>
                <a:spcPts val="0"/>
              </a:spcAft>
              <a:buClr>
                <a:srgbClr val="000000"/>
              </a:buClr>
              <a:buSzPts val="4400"/>
              <a:buFont typeface="Helvetica Neue"/>
              <a:buChar char="•"/>
              <a:defRPr b="0" i="0" sz="4400" u="none" cap="none" strike="noStrike">
                <a:solidFill>
                  <a:srgbClr val="000000"/>
                </a:solidFill>
                <a:latin typeface="Helvetica Neue"/>
                <a:ea typeface="Helvetica Neue"/>
                <a:cs typeface="Helvetica Neue"/>
                <a:sym typeface="Helvetica Neue"/>
              </a:defRPr>
            </a:lvl4pPr>
            <a:lvl5pPr indent="-508000" lvl="4" marL="2286000" marR="0" rtl="0" algn="l">
              <a:lnSpc>
                <a:spcPct val="100000"/>
              </a:lnSpc>
              <a:spcBef>
                <a:spcPts val="5900"/>
              </a:spcBef>
              <a:spcAft>
                <a:spcPts val="0"/>
              </a:spcAft>
              <a:buClr>
                <a:srgbClr val="000000"/>
              </a:buClr>
              <a:buSzPts val="4400"/>
              <a:buFont typeface="Helvetica Neue"/>
              <a:buChar char="•"/>
              <a:defRPr b="0" i="0" sz="4400" u="none" cap="none" strike="noStrike">
                <a:solidFill>
                  <a:srgbClr val="000000"/>
                </a:solidFill>
                <a:latin typeface="Helvetica Neue"/>
                <a:ea typeface="Helvetica Neue"/>
                <a:cs typeface="Helvetica Neue"/>
                <a:sym typeface="Helvetica Neue"/>
              </a:defRPr>
            </a:lvl5pPr>
            <a:lvl6pPr indent="-508000" lvl="5" marL="2743200" marR="0" rtl="0" algn="l">
              <a:lnSpc>
                <a:spcPct val="100000"/>
              </a:lnSpc>
              <a:spcBef>
                <a:spcPts val="5900"/>
              </a:spcBef>
              <a:spcAft>
                <a:spcPts val="0"/>
              </a:spcAft>
              <a:buClr>
                <a:srgbClr val="000000"/>
              </a:buClr>
              <a:buSzPts val="4400"/>
              <a:buFont typeface="Helvetica Neue"/>
              <a:buChar char="•"/>
              <a:defRPr b="0" i="0" sz="4400" u="none" cap="none" strike="noStrike">
                <a:solidFill>
                  <a:srgbClr val="000000"/>
                </a:solidFill>
                <a:latin typeface="Helvetica Neue"/>
                <a:ea typeface="Helvetica Neue"/>
                <a:cs typeface="Helvetica Neue"/>
                <a:sym typeface="Helvetica Neue"/>
              </a:defRPr>
            </a:lvl6pPr>
            <a:lvl7pPr indent="-508000" lvl="6" marL="3200400" marR="0" rtl="0" algn="l">
              <a:lnSpc>
                <a:spcPct val="100000"/>
              </a:lnSpc>
              <a:spcBef>
                <a:spcPts val="5900"/>
              </a:spcBef>
              <a:spcAft>
                <a:spcPts val="0"/>
              </a:spcAft>
              <a:buClr>
                <a:srgbClr val="000000"/>
              </a:buClr>
              <a:buSzPts val="4400"/>
              <a:buFont typeface="Helvetica Neue"/>
              <a:buChar char="•"/>
              <a:defRPr b="0" i="0" sz="4400" u="none" cap="none" strike="noStrike">
                <a:solidFill>
                  <a:srgbClr val="000000"/>
                </a:solidFill>
                <a:latin typeface="Helvetica Neue"/>
                <a:ea typeface="Helvetica Neue"/>
                <a:cs typeface="Helvetica Neue"/>
                <a:sym typeface="Helvetica Neue"/>
              </a:defRPr>
            </a:lvl7pPr>
            <a:lvl8pPr indent="-508000" lvl="7" marL="3657600" marR="0" rtl="0" algn="l">
              <a:lnSpc>
                <a:spcPct val="100000"/>
              </a:lnSpc>
              <a:spcBef>
                <a:spcPts val="5900"/>
              </a:spcBef>
              <a:spcAft>
                <a:spcPts val="0"/>
              </a:spcAft>
              <a:buClr>
                <a:srgbClr val="000000"/>
              </a:buClr>
              <a:buSzPts val="4400"/>
              <a:buFont typeface="Helvetica Neue"/>
              <a:buChar char="•"/>
              <a:defRPr b="0" i="0" sz="4400" u="none" cap="none" strike="noStrike">
                <a:solidFill>
                  <a:srgbClr val="000000"/>
                </a:solidFill>
                <a:latin typeface="Helvetica Neue"/>
                <a:ea typeface="Helvetica Neue"/>
                <a:cs typeface="Helvetica Neue"/>
                <a:sym typeface="Helvetica Neue"/>
              </a:defRPr>
            </a:lvl8pPr>
            <a:lvl9pPr indent="-508000" lvl="8" marL="4114800" marR="0" rtl="0" algn="l">
              <a:lnSpc>
                <a:spcPct val="100000"/>
              </a:lnSpc>
              <a:spcBef>
                <a:spcPts val="5900"/>
              </a:spcBef>
              <a:spcAft>
                <a:spcPts val="0"/>
              </a:spcAft>
              <a:buClr>
                <a:srgbClr val="000000"/>
              </a:buClr>
              <a:buSzPts val="4400"/>
              <a:buFont typeface="Helvetica Neue"/>
              <a:buChar char="•"/>
              <a:defRPr b="0" i="0" sz="44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11954116" y="13073062"/>
            <a:ext cx="466243" cy="477646"/>
          </a:xfrm>
          <a:prstGeom prst="rect">
            <a:avLst/>
          </a:prstGeom>
          <a:noFill/>
          <a:ln>
            <a:noFill/>
          </a:ln>
        </p:spPr>
        <p:txBody>
          <a:bodyPr anchorCtr="0" anchor="t" bIns="71425" lIns="71425" spcFirstLastPara="1" rIns="71425" wrap="square" tIns="71425">
            <a:spAutoFit/>
          </a:bodyPr>
          <a:lstStyle>
            <a:lvl1pPr indent="0" lvl="0"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200"/>
              <a:buFont typeface="Helvetica Neue Light"/>
              <a:buNone/>
              <a:defRPr b="0" i="0" sz="22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7.jp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1.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1.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6.pn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Google Shape;142;p30" id="146" name="Google Shape;146;p35"/>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147" name="Google Shape;147;p35"/>
          <p:cNvSpPr/>
          <p:nvPr/>
        </p:nvSpPr>
        <p:spPr>
          <a:xfrm>
            <a:off x="339866" y="306575"/>
            <a:ext cx="23704268" cy="13102850"/>
          </a:xfrm>
          <a:prstGeom prst="rect">
            <a:avLst/>
          </a:prstGeom>
          <a:solidFill>
            <a:srgbClr val="22304B"/>
          </a:solidFill>
          <a:ln>
            <a:noFill/>
          </a:ln>
          <a:effectLst>
            <a:outerShdw blurRad="190500" rotWithShape="0" dir="5400000" dist="8455">
              <a:srgbClr val="000000"/>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48" name="Google Shape;148;p35"/>
          <p:cNvSpPr txBox="1"/>
          <p:nvPr/>
        </p:nvSpPr>
        <p:spPr>
          <a:xfrm>
            <a:off x="2288246" y="4204474"/>
            <a:ext cx="19807502" cy="46355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9900"/>
              <a:buFont typeface="Lato"/>
              <a:buNone/>
            </a:pPr>
            <a:r>
              <a:rPr b="1" i="0" lang="en-US" sz="9900" u="none" cap="none" strike="noStrike">
                <a:solidFill>
                  <a:srgbClr val="FFFFFF"/>
                </a:solidFill>
                <a:latin typeface="Lato"/>
                <a:ea typeface="Lato"/>
                <a:cs typeface="Lato"/>
                <a:sym typeface="Lato"/>
              </a:rPr>
              <a:t>How to Close 32% More Sales </a:t>
            </a:r>
            <a:endParaRPr/>
          </a:p>
          <a:p>
            <a:pPr indent="0" lvl="0" marL="0" marR="0" rtl="0" algn="ctr">
              <a:lnSpc>
                <a:spcPct val="100000"/>
              </a:lnSpc>
              <a:spcBef>
                <a:spcPts val="0"/>
              </a:spcBef>
              <a:spcAft>
                <a:spcPts val="0"/>
              </a:spcAft>
              <a:buClr>
                <a:srgbClr val="FFFFFF"/>
              </a:buClr>
              <a:buSzPts val="9900"/>
              <a:buFont typeface="Lato"/>
              <a:buNone/>
            </a:pPr>
            <a:r>
              <a:rPr b="1" i="0" lang="en-US" sz="9900" u="none" cap="none" strike="noStrike">
                <a:solidFill>
                  <a:srgbClr val="FFFFFF"/>
                </a:solidFill>
                <a:latin typeface="Lato"/>
                <a:ea typeface="Lato"/>
                <a:cs typeface="Lato"/>
                <a:sym typeface="Lato"/>
              </a:rPr>
              <a:t>&amp; Build a Firm Full of Your</a:t>
            </a:r>
            <a:endParaRPr/>
          </a:p>
          <a:p>
            <a:pPr indent="0" lvl="0" marL="0" marR="0" rtl="0" algn="ctr">
              <a:lnSpc>
                <a:spcPct val="100000"/>
              </a:lnSpc>
              <a:spcBef>
                <a:spcPts val="0"/>
              </a:spcBef>
              <a:spcAft>
                <a:spcPts val="0"/>
              </a:spcAft>
              <a:buClr>
                <a:srgbClr val="FFFFFF"/>
              </a:buClr>
              <a:buSzPts val="9900"/>
              <a:buFont typeface="Lato"/>
              <a:buNone/>
            </a:pPr>
            <a:r>
              <a:rPr b="1" i="0" lang="en-US" sz="9900" u="none" cap="none" strike="noStrike">
                <a:solidFill>
                  <a:srgbClr val="FFFFFF"/>
                </a:solidFill>
                <a:latin typeface="Lato"/>
                <a:ea typeface="Lato"/>
                <a:cs typeface="Lato"/>
                <a:sym typeface="Lato"/>
              </a:rPr>
              <a:t>Ideal Clients</a:t>
            </a:r>
            <a:endParaRPr/>
          </a:p>
        </p:txBody>
      </p:sp>
      <p:pic>
        <p:nvPicPr>
          <p:cNvPr descr="Google Shape;240;p37" id="149" name="Google Shape;149;p35"/>
          <p:cNvPicPr preferRelativeResize="0"/>
          <p:nvPr/>
        </p:nvPicPr>
        <p:blipFill rotWithShape="1">
          <a:blip r:embed="rId4">
            <a:alphaModFix/>
          </a:blip>
          <a:srcRect b="0" l="0" r="0" t="0"/>
          <a:stretch/>
        </p:blipFill>
        <p:spPr>
          <a:xfrm>
            <a:off x="9321798" y="9968170"/>
            <a:ext cx="5740405" cy="5842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4"/>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1" name="Google Shape;231;p44"/>
          <p:cNvSpPr txBox="1"/>
          <p:nvPr/>
        </p:nvSpPr>
        <p:spPr>
          <a:xfrm>
            <a:off x="2802889" y="516725"/>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Download the Values Exercise Template</a:t>
            </a:r>
            <a:endParaRPr/>
          </a:p>
        </p:txBody>
      </p:sp>
      <p:sp>
        <p:nvSpPr>
          <p:cNvPr id="232" name="Google Shape;232;p44"/>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08;p44" id="233" name="Google Shape;233;p44"/>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234" name="Google Shape;234;p44"/>
          <p:cNvSpPr txBox="1"/>
          <p:nvPr/>
        </p:nvSpPr>
        <p:spPr>
          <a:xfrm>
            <a:off x="2264440" y="4002161"/>
            <a:ext cx="20037902" cy="118110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22304B"/>
              </a:buClr>
              <a:buSzPts val="7100"/>
              <a:buFont typeface="Lato"/>
              <a:buNone/>
            </a:pPr>
            <a:r>
              <a:rPr b="0" i="0" lang="en-US" sz="7100" u="none" cap="none" strike="noStrike">
                <a:solidFill>
                  <a:srgbClr val="22304B"/>
                </a:solidFill>
                <a:latin typeface="Lato"/>
                <a:ea typeface="Lato"/>
                <a:cs typeface="Lato"/>
                <a:sym typeface="Lato"/>
              </a:rPr>
              <a:t>https://theabundantaccountant.com/values</a:t>
            </a:r>
            <a:endParaRPr/>
          </a:p>
        </p:txBody>
      </p:sp>
      <p:pic>
        <p:nvPicPr>
          <p:cNvPr descr="Google Shape;310;p44" id="235" name="Google Shape;235;p44"/>
          <p:cNvPicPr preferRelativeResize="0"/>
          <p:nvPr/>
        </p:nvPicPr>
        <p:blipFill rotWithShape="1">
          <a:blip r:embed="rId4">
            <a:alphaModFix/>
          </a:blip>
          <a:srcRect b="0" l="0" r="0" t="0"/>
          <a:stretch/>
        </p:blipFill>
        <p:spPr>
          <a:xfrm>
            <a:off x="9121277" y="5849096"/>
            <a:ext cx="6141447" cy="61414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5"/>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1" name="Google Shape;241;p45"/>
          <p:cNvSpPr txBox="1"/>
          <p:nvPr/>
        </p:nvSpPr>
        <p:spPr>
          <a:xfrm>
            <a:off x="2802889" y="516725"/>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Step 1: Know Your Value</a:t>
            </a:r>
            <a:endParaRPr/>
          </a:p>
        </p:txBody>
      </p:sp>
      <p:sp>
        <p:nvSpPr>
          <p:cNvPr id="242" name="Google Shape;242;p45"/>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99;p43" id="243" name="Google Shape;243;p45"/>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244" name="Google Shape;244;p45"/>
          <p:cNvSpPr txBox="1"/>
          <p:nvPr/>
        </p:nvSpPr>
        <p:spPr>
          <a:xfrm>
            <a:off x="2173016" y="4194350"/>
            <a:ext cx="20037968" cy="6830061"/>
          </a:xfrm>
          <a:prstGeom prst="rect">
            <a:avLst/>
          </a:prstGeom>
          <a:noFill/>
          <a:ln>
            <a:noFill/>
          </a:ln>
        </p:spPr>
        <p:txBody>
          <a:bodyPr anchorCtr="0" anchor="ctr" bIns="50800" lIns="50800" spcFirstLastPara="1" rIns="50800" wrap="square" tIns="50800">
            <a:spAutoFit/>
          </a:bodyPr>
          <a:lstStyle/>
          <a:p>
            <a:pPr indent="-634999" lvl="0" marL="634999" marR="0" rtl="0" algn="l">
              <a:lnSpc>
                <a:spcPct val="110000"/>
              </a:lnSpc>
              <a:spcBef>
                <a:spcPts val="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Your clients and potential clients have a MASSIVE problem that will not get solved by itself. They want and need to pay you to solve their problem!</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You are the expert and they need YOU, not the other way around</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Your expertise and knowledge is your most valuable asset. It’s time to stop wasting your time being a bill collector or working with clients that don’t appreciate (or simply aren’t a fit) for what you do</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Sending proposals, quotes, and invoices and working with low quality, low paying clients </a:t>
            </a:r>
            <a:r>
              <a:rPr b="1" i="0" lang="en-US" sz="4500" u="none" cap="none" strike="noStrike">
                <a:solidFill>
                  <a:srgbClr val="22304B"/>
                </a:solidFill>
                <a:latin typeface="Lato"/>
                <a:ea typeface="Lato"/>
                <a:cs typeface="Lato"/>
                <a:sym typeface="Lato"/>
              </a:rPr>
              <a:t>is your #1 time and money waster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6"/>
          <p:cNvSpPr txBox="1"/>
          <p:nvPr/>
        </p:nvSpPr>
        <p:spPr>
          <a:xfrm>
            <a:off x="710475" y="3740299"/>
            <a:ext cx="15724800" cy="8153401"/>
          </a:xfrm>
          <a:prstGeom prst="rect">
            <a:avLst/>
          </a:prstGeom>
          <a:noFill/>
          <a:ln>
            <a:noFill/>
          </a:ln>
        </p:spPr>
        <p:txBody>
          <a:bodyPr anchorCtr="0" anchor="ctr" bIns="50800" lIns="50800" spcFirstLastPara="1" rIns="50800" wrap="square" tIns="50800">
            <a:spAutoFit/>
          </a:bodyPr>
          <a:lstStyle/>
          <a:p>
            <a:pPr indent="-603250" lvl="0" marL="635000" marR="0" rtl="0" algn="l">
              <a:lnSpc>
                <a:spcPct val="100000"/>
              </a:lnSpc>
              <a:spcBef>
                <a:spcPts val="0"/>
              </a:spcBef>
              <a:spcAft>
                <a:spcPts val="0"/>
              </a:spcAft>
              <a:buClr>
                <a:srgbClr val="000000"/>
              </a:buClr>
              <a:buSzPts val="4500"/>
              <a:buFont typeface="Lato"/>
              <a:buChar char="•"/>
            </a:pPr>
            <a:r>
              <a:rPr b="1" i="0" lang="en-US" sz="4500" u="none" cap="none" strike="noStrike">
                <a:solidFill>
                  <a:srgbClr val="000000"/>
                </a:solidFill>
                <a:latin typeface="Lato"/>
                <a:ea typeface="Lato"/>
                <a:cs typeface="Lato"/>
                <a:sym typeface="Lato"/>
              </a:rPr>
              <a:t>Felt like a hamster on a wheel</a:t>
            </a:r>
            <a:r>
              <a:rPr b="0" i="0" lang="en-US" sz="4500" u="none" cap="none" strike="noStrike">
                <a:solidFill>
                  <a:srgbClr val="000000"/>
                </a:solidFill>
                <a:latin typeface="Lato"/>
                <a:ea typeface="Lato"/>
                <a:cs typeface="Lato"/>
                <a:sym typeface="Lato"/>
              </a:rPr>
              <a:t>, as tired of not seeing her family and not being able to attend her kids' events on weekends</a:t>
            </a:r>
            <a:endParaRPr/>
          </a:p>
          <a:p>
            <a:pPr indent="-603250" lvl="0" marL="635000" marR="0" rtl="0" algn="l">
              <a:lnSpc>
                <a:spcPct val="100000"/>
              </a:lnSpc>
              <a:spcBef>
                <a:spcPts val="1000"/>
              </a:spcBef>
              <a:spcAft>
                <a:spcPts val="0"/>
              </a:spcAft>
              <a:buClr>
                <a:srgbClr val="000000"/>
              </a:buClr>
              <a:buSzPts val="4500"/>
              <a:buFont typeface="Lato"/>
              <a:buChar char="•"/>
            </a:pPr>
            <a:r>
              <a:rPr b="0" i="0" lang="en-US" sz="4500" u="none" cap="none" strike="noStrike">
                <a:solidFill>
                  <a:srgbClr val="000000"/>
                </a:solidFill>
                <a:latin typeface="Lato"/>
                <a:ea typeface="Lato"/>
                <a:cs typeface="Lato"/>
                <a:sym typeface="Lato"/>
              </a:rPr>
              <a:t>Making small changes hadn't done anything to get her firm where she wanted it to be</a:t>
            </a:r>
            <a:endParaRPr/>
          </a:p>
          <a:p>
            <a:pPr indent="-603250" lvl="0" marL="635000" marR="0" rtl="0" algn="l">
              <a:lnSpc>
                <a:spcPct val="100000"/>
              </a:lnSpc>
              <a:spcBef>
                <a:spcPts val="1000"/>
              </a:spcBef>
              <a:spcAft>
                <a:spcPts val="0"/>
              </a:spcAft>
              <a:buClr>
                <a:srgbClr val="000000"/>
              </a:buClr>
              <a:buSzPts val="4500"/>
              <a:buFont typeface="Lato"/>
              <a:buChar char="•"/>
            </a:pPr>
            <a:r>
              <a:rPr b="0" i="0" lang="en-US" sz="4500" u="none" cap="none" strike="noStrike">
                <a:solidFill>
                  <a:srgbClr val="000000"/>
                </a:solidFill>
                <a:latin typeface="Lato"/>
                <a:ea typeface="Lato"/>
                <a:cs typeface="Lato"/>
                <a:sym typeface="Lato"/>
              </a:rPr>
              <a:t>We helped her realize her </a:t>
            </a:r>
            <a:r>
              <a:rPr b="1" i="0" lang="en-US" sz="4500" u="none" cap="none" strike="noStrike">
                <a:solidFill>
                  <a:srgbClr val="000000"/>
                </a:solidFill>
                <a:latin typeface="Lato"/>
                <a:ea typeface="Lato"/>
                <a:cs typeface="Lato"/>
                <a:sym typeface="Lato"/>
              </a:rPr>
              <a:t>worth and put herself first</a:t>
            </a:r>
            <a:endParaRPr b="1" i="0" sz="1400" u="none" cap="none" strike="noStrike">
              <a:solidFill>
                <a:srgbClr val="000000"/>
              </a:solidFill>
              <a:latin typeface="Arial"/>
              <a:ea typeface="Arial"/>
              <a:cs typeface="Arial"/>
              <a:sym typeface="Arial"/>
            </a:endParaRPr>
          </a:p>
          <a:p>
            <a:pPr indent="-603250" lvl="0" marL="635000" marR="0" rtl="0" algn="l">
              <a:lnSpc>
                <a:spcPct val="100000"/>
              </a:lnSpc>
              <a:spcBef>
                <a:spcPts val="1000"/>
              </a:spcBef>
              <a:spcAft>
                <a:spcPts val="0"/>
              </a:spcAft>
              <a:buClr>
                <a:srgbClr val="000000"/>
              </a:buClr>
              <a:buSzPts val="4500"/>
              <a:buFont typeface="Lato"/>
              <a:buChar char="•"/>
            </a:pPr>
            <a:r>
              <a:rPr b="0" i="0" lang="en-US" sz="4500" u="none" cap="none" strike="noStrike">
                <a:solidFill>
                  <a:srgbClr val="000000"/>
                </a:solidFill>
                <a:latin typeface="Lato"/>
                <a:ea typeface="Lato"/>
                <a:cs typeface="Lato"/>
                <a:sym typeface="Lato"/>
              </a:rPr>
              <a:t>She collected </a:t>
            </a:r>
            <a:r>
              <a:rPr b="1" i="0" lang="en-US" sz="4500" u="none" cap="none" strike="noStrike">
                <a:solidFill>
                  <a:srgbClr val="000000"/>
                </a:solidFill>
                <a:latin typeface="Lato"/>
                <a:ea typeface="Lato"/>
                <a:cs typeface="Lato"/>
                <a:sym typeface="Lato"/>
              </a:rPr>
              <a:t>$67,000 in accounts receivable</a:t>
            </a:r>
            <a:r>
              <a:rPr b="0" i="0" lang="en-US" sz="4500" u="none" cap="none" strike="noStrike">
                <a:solidFill>
                  <a:srgbClr val="000000"/>
                </a:solidFill>
                <a:latin typeface="Lato"/>
                <a:ea typeface="Lato"/>
                <a:cs typeface="Lato"/>
                <a:sym typeface="Lato"/>
              </a:rPr>
              <a:t> and had wins of $20,000 over what I would have charged or did charge in the prior year, and gets paid upfront for everything</a:t>
            </a:r>
            <a:endParaRPr/>
          </a:p>
          <a:p>
            <a:pPr indent="-603250" lvl="0" marL="635000" marR="0" rtl="0" algn="l">
              <a:lnSpc>
                <a:spcPct val="100000"/>
              </a:lnSpc>
              <a:spcBef>
                <a:spcPts val="1000"/>
              </a:spcBef>
              <a:spcAft>
                <a:spcPts val="0"/>
              </a:spcAft>
              <a:buClr>
                <a:srgbClr val="000000"/>
              </a:buClr>
              <a:buSzPts val="4500"/>
              <a:buFont typeface="Lato"/>
              <a:buChar char="•"/>
            </a:pPr>
            <a:r>
              <a:rPr b="0" i="0" lang="en-US" sz="4500" u="none" cap="none" strike="noStrike">
                <a:solidFill>
                  <a:srgbClr val="000000"/>
                </a:solidFill>
                <a:latin typeface="Lato"/>
                <a:ea typeface="Lato"/>
                <a:cs typeface="Lato"/>
                <a:sym typeface="Lato"/>
              </a:rPr>
              <a:t>She </a:t>
            </a:r>
            <a:r>
              <a:rPr b="1" i="0" lang="en-US" sz="4500" u="none" cap="none" strike="noStrike">
                <a:solidFill>
                  <a:srgbClr val="000000"/>
                </a:solidFill>
                <a:latin typeface="Lato"/>
                <a:ea typeface="Lato"/>
                <a:cs typeface="Lato"/>
                <a:sym typeface="Lato"/>
              </a:rPr>
              <a:t>NOW has the work/life balance</a:t>
            </a:r>
            <a:r>
              <a:rPr b="0" i="0" lang="en-US" sz="4500" u="none" cap="none" strike="noStrike">
                <a:solidFill>
                  <a:srgbClr val="000000"/>
                </a:solidFill>
                <a:latin typeface="Lato"/>
                <a:ea typeface="Lato"/>
                <a:cs typeface="Lato"/>
                <a:sym typeface="Lato"/>
              </a:rPr>
              <a:t> she dreamed of having when she started her firm</a:t>
            </a:r>
            <a:endParaRPr/>
          </a:p>
        </p:txBody>
      </p:sp>
      <p:sp>
        <p:nvSpPr>
          <p:cNvPr id="250" name="Google Shape;250;p46"/>
          <p:cNvSpPr txBox="1"/>
          <p:nvPr/>
        </p:nvSpPr>
        <p:spPr>
          <a:xfrm>
            <a:off x="17598865" y="11458694"/>
            <a:ext cx="5433903" cy="1008251"/>
          </a:xfrm>
          <a:prstGeom prst="rect">
            <a:avLst/>
          </a:prstGeom>
          <a:noFill/>
          <a:ln>
            <a:noFill/>
          </a:ln>
        </p:spPr>
        <p:txBody>
          <a:bodyPr anchorCtr="0" anchor="t" bIns="91375" lIns="91375" spcFirstLastPara="1" rIns="91375" wrap="square" tIns="91375">
            <a:spAutoFit/>
          </a:bodyPr>
          <a:lstStyle/>
          <a:p>
            <a:pPr indent="0" lvl="0" marL="0" marR="0" rtl="0" algn="ctr">
              <a:lnSpc>
                <a:spcPct val="100000"/>
              </a:lnSpc>
              <a:spcBef>
                <a:spcPts val="0"/>
              </a:spcBef>
              <a:spcAft>
                <a:spcPts val="0"/>
              </a:spcAft>
              <a:buClr>
                <a:srgbClr val="23314C"/>
              </a:buClr>
              <a:buSzPts val="5400"/>
              <a:buFont typeface="Lato"/>
              <a:buNone/>
            </a:pPr>
            <a:r>
              <a:rPr b="0" i="0" lang="en-US" sz="5400" u="none" cap="none" strike="noStrike">
                <a:solidFill>
                  <a:srgbClr val="23314C"/>
                </a:solidFill>
                <a:latin typeface="Lato"/>
                <a:ea typeface="Lato"/>
                <a:cs typeface="Lato"/>
                <a:sym typeface="Lato"/>
              </a:rPr>
              <a:t>Olga</a:t>
            </a:r>
            <a:endParaRPr/>
          </a:p>
        </p:txBody>
      </p:sp>
      <p:sp>
        <p:nvSpPr>
          <p:cNvPr id="251" name="Google Shape;251;p46"/>
          <p:cNvSpPr/>
          <p:nvPr/>
        </p:nvSpPr>
        <p:spPr>
          <a:xfrm>
            <a:off x="-148833" y="-146904"/>
            <a:ext cx="24681608" cy="305010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2" name="Google Shape;252;p46"/>
          <p:cNvSpPr txBox="1"/>
          <p:nvPr/>
        </p:nvSpPr>
        <p:spPr>
          <a:xfrm>
            <a:off x="513750" y="387542"/>
            <a:ext cx="23356500" cy="20509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6500"/>
              <a:buFont typeface="Lato"/>
              <a:buNone/>
            </a:pPr>
            <a:r>
              <a:rPr b="1" i="0" lang="en-US" sz="6500" u="none" cap="none" strike="noStrike">
                <a:solidFill>
                  <a:srgbClr val="FFFFFF"/>
                </a:solidFill>
                <a:latin typeface="Lato"/>
                <a:ea typeface="Lato"/>
                <a:cs typeface="Lato"/>
                <a:sym typeface="Lato"/>
              </a:rPr>
              <a:t>Our </a:t>
            </a:r>
            <a:r>
              <a:rPr b="1" i="0" lang="en-US" sz="6500" u="sng" cap="none" strike="noStrike">
                <a:solidFill>
                  <a:srgbClr val="FFFFFF"/>
                </a:solidFill>
                <a:latin typeface="Lato"/>
                <a:ea typeface="Lato"/>
                <a:cs typeface="Lato"/>
                <a:sym typeface="Lato"/>
              </a:rPr>
              <a:t>Real</a:t>
            </a:r>
            <a:r>
              <a:rPr b="1" i="0" lang="en-US" sz="6500" u="none" cap="none" strike="noStrike">
                <a:solidFill>
                  <a:srgbClr val="FFFFFF"/>
                </a:solidFill>
                <a:latin typeface="Lato"/>
                <a:ea typeface="Lato"/>
                <a:cs typeface="Lato"/>
                <a:sym typeface="Lato"/>
              </a:rPr>
              <a:t> Clients Results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6500"/>
              <a:buFont typeface="Lato"/>
              <a:buNone/>
            </a:pPr>
            <a:r>
              <a:rPr b="1" i="0" lang="en-US" sz="6500" u="none" cap="none" strike="noStrike">
                <a:solidFill>
                  <a:srgbClr val="FFFFFF"/>
                </a:solidFill>
                <a:latin typeface="Lato"/>
                <a:ea typeface="Lato"/>
                <a:cs typeface="Lato"/>
                <a:sym typeface="Lato"/>
              </a:rPr>
              <a:t>This works in Just About </a:t>
            </a:r>
            <a:r>
              <a:rPr b="1" i="0" lang="en-US" sz="6500" u="sng" cap="none" strike="noStrike">
                <a:solidFill>
                  <a:srgbClr val="FFFFFF"/>
                </a:solidFill>
                <a:latin typeface="Lato"/>
                <a:ea typeface="Lato"/>
                <a:cs typeface="Lato"/>
                <a:sym typeface="Lato"/>
              </a:rPr>
              <a:t>Every</a:t>
            </a:r>
            <a:r>
              <a:rPr b="1" i="0" lang="en-US" sz="6500" u="none" cap="none" strike="noStrike">
                <a:solidFill>
                  <a:srgbClr val="FFFFFF"/>
                </a:solidFill>
                <a:latin typeface="Lato"/>
                <a:ea typeface="Lato"/>
                <a:cs typeface="Lato"/>
                <a:sym typeface="Lato"/>
              </a:rPr>
              <a:t> Type of Firm You Can Imagine…</a:t>
            </a:r>
            <a:endParaRPr/>
          </a:p>
        </p:txBody>
      </p:sp>
      <p:sp>
        <p:nvSpPr>
          <p:cNvPr id="253" name="Google Shape;253;p46"/>
          <p:cNvSpPr/>
          <p:nvPr/>
        </p:nvSpPr>
        <p:spPr>
          <a:xfrm>
            <a:off x="-148833" y="12649200"/>
            <a:ext cx="24681608" cy="3001504"/>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20;p45" id="254" name="Google Shape;254;p46"/>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pic>
        <p:nvPicPr>
          <p:cNvPr descr="Google Shape;321;p45" id="255" name="Google Shape;255;p46"/>
          <p:cNvPicPr preferRelativeResize="0"/>
          <p:nvPr/>
        </p:nvPicPr>
        <p:blipFill rotWithShape="1">
          <a:blip r:embed="rId4">
            <a:alphaModFix/>
          </a:blip>
          <a:srcRect b="0" l="0" r="0" t="0"/>
          <a:stretch/>
        </p:blipFill>
        <p:spPr>
          <a:xfrm>
            <a:off x="17445600" y="3753749"/>
            <a:ext cx="5740429" cy="7530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7"/>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261" name="Google Shape;261;p47"/>
          <p:cNvSpPr txBox="1"/>
          <p:nvPr/>
        </p:nvSpPr>
        <p:spPr>
          <a:xfrm>
            <a:off x="1654302" y="6345960"/>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28;p46" id="262" name="Google Shape;262;p47"/>
          <p:cNvPicPr preferRelativeResize="0"/>
          <p:nvPr/>
        </p:nvPicPr>
        <p:blipFill rotWithShape="1">
          <a:blip r:embed="rId3">
            <a:alphaModFix/>
          </a:blip>
          <a:srcRect b="0" l="0" r="0" t="0"/>
          <a:stretch/>
        </p:blipFill>
        <p:spPr>
          <a:xfrm>
            <a:off x="-30679" y="13226791"/>
            <a:ext cx="24445361" cy="931993"/>
          </a:xfrm>
          <a:prstGeom prst="rect">
            <a:avLst/>
          </a:prstGeom>
          <a:noFill/>
          <a:ln>
            <a:noFill/>
          </a:ln>
        </p:spPr>
      </p:pic>
      <p:pic>
        <p:nvPicPr>
          <p:cNvPr descr="Google Shape;329;p46" id="263" name="Google Shape;263;p47"/>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264" name="Google Shape;264;p47"/>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31;p46" id="265" name="Google Shape;265;p47"/>
          <p:cNvPicPr preferRelativeResize="0"/>
          <p:nvPr/>
        </p:nvPicPr>
        <p:blipFill rotWithShape="1">
          <a:blip r:embed="rId4">
            <a:alphaModFix/>
          </a:blip>
          <a:srcRect b="0" l="0" r="0" t="0"/>
          <a:stretch/>
        </p:blipFill>
        <p:spPr>
          <a:xfrm>
            <a:off x="18567510" y="12641733"/>
            <a:ext cx="5740404" cy="584207"/>
          </a:xfrm>
          <a:prstGeom prst="rect">
            <a:avLst/>
          </a:prstGeom>
          <a:noFill/>
          <a:ln>
            <a:noFill/>
          </a:ln>
        </p:spPr>
      </p:pic>
      <p:sp>
        <p:nvSpPr>
          <p:cNvPr id="266" name="Google Shape;266;p47"/>
          <p:cNvSpPr txBox="1"/>
          <p:nvPr/>
        </p:nvSpPr>
        <p:spPr>
          <a:xfrm>
            <a:off x="2555099" y="3762995"/>
            <a:ext cx="19273802" cy="5588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Knowing your value and knowing who qualifies to work with you is the MOST important step to creating the firm you really want.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8"/>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272" name="Google Shape;272;p48"/>
          <p:cNvSpPr txBox="1"/>
          <p:nvPr/>
        </p:nvSpPr>
        <p:spPr>
          <a:xfrm>
            <a:off x="1654302" y="6345959"/>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259;p39" id="273" name="Google Shape;273;p48"/>
          <p:cNvPicPr preferRelativeResize="0"/>
          <p:nvPr/>
        </p:nvPicPr>
        <p:blipFill rotWithShape="1">
          <a:blip r:embed="rId3">
            <a:alphaModFix/>
          </a:blip>
          <a:srcRect b="0" l="0" r="0" t="0"/>
          <a:stretch/>
        </p:blipFill>
        <p:spPr>
          <a:xfrm>
            <a:off x="-30679" y="13226791"/>
            <a:ext cx="24445361" cy="931993"/>
          </a:xfrm>
          <a:prstGeom prst="rect">
            <a:avLst/>
          </a:prstGeom>
          <a:noFill/>
          <a:ln>
            <a:noFill/>
          </a:ln>
        </p:spPr>
      </p:pic>
      <p:pic>
        <p:nvPicPr>
          <p:cNvPr descr="Google Shape;260;p39" id="274" name="Google Shape;274;p48"/>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275" name="Google Shape;275;p48"/>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62;p39" id="276" name="Google Shape;276;p48"/>
          <p:cNvPicPr preferRelativeResize="0"/>
          <p:nvPr/>
        </p:nvPicPr>
        <p:blipFill rotWithShape="1">
          <a:blip r:embed="rId4">
            <a:alphaModFix/>
          </a:blip>
          <a:srcRect b="0" l="0" r="0" t="0"/>
          <a:stretch/>
        </p:blipFill>
        <p:spPr>
          <a:xfrm>
            <a:off x="18567510" y="12641733"/>
            <a:ext cx="5740404" cy="584207"/>
          </a:xfrm>
          <a:prstGeom prst="rect">
            <a:avLst/>
          </a:prstGeom>
          <a:noFill/>
          <a:ln>
            <a:noFill/>
          </a:ln>
        </p:spPr>
      </p:pic>
      <p:sp>
        <p:nvSpPr>
          <p:cNvPr id="277" name="Google Shape;277;p48"/>
          <p:cNvSpPr txBox="1"/>
          <p:nvPr/>
        </p:nvSpPr>
        <p:spPr>
          <a:xfrm>
            <a:off x="1789891" y="4031281"/>
            <a:ext cx="20804218" cy="462788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STEP 2:</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Know Your Ideal Client and Who Qualifies to Work with You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9"/>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83" name="Google Shape;283;p49"/>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63;p52" id="284" name="Google Shape;284;p49"/>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285" name="Google Shape;285;p49"/>
          <p:cNvSpPr txBox="1"/>
          <p:nvPr/>
        </p:nvSpPr>
        <p:spPr>
          <a:xfrm>
            <a:off x="780623" y="516728"/>
            <a:ext cx="22822804"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HAVE YOU EVER…</a:t>
            </a:r>
            <a:endParaRPr/>
          </a:p>
        </p:txBody>
      </p:sp>
      <p:sp>
        <p:nvSpPr>
          <p:cNvPr id="286" name="Google Shape;286;p49"/>
          <p:cNvSpPr txBox="1"/>
          <p:nvPr/>
        </p:nvSpPr>
        <p:spPr>
          <a:xfrm>
            <a:off x="3189567" y="4484665"/>
            <a:ext cx="19228436" cy="6223001"/>
          </a:xfrm>
          <a:prstGeom prst="rect">
            <a:avLst/>
          </a:prstGeom>
          <a:noFill/>
          <a:ln>
            <a:noFill/>
          </a:ln>
        </p:spPr>
        <p:txBody>
          <a:bodyPr anchorCtr="0" anchor="t" bIns="0" lIns="0" spcFirstLastPara="1" rIns="0" wrap="square" tIns="0">
            <a:spAutoFit/>
          </a:bodyPr>
          <a:lstStyle/>
          <a:p>
            <a:pPr indent="-635000" lvl="0" marL="635000"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Taken on a client that wasn’t a fit for you?</a:t>
            </a:r>
            <a:endParaRPr b="0" i="0" sz="1400" u="none" cap="none" strike="noStrike">
              <a:solidFill>
                <a:srgbClr val="000000"/>
              </a:solidFill>
              <a:latin typeface="Arial"/>
              <a:ea typeface="Arial"/>
              <a:cs typeface="Arial"/>
              <a:sym typeface="Arial"/>
            </a:endParaRPr>
          </a:p>
          <a:p>
            <a:pPr indent="-635000" lvl="0" marL="635000"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Charged less than you’re worth or given a discount?</a:t>
            </a:r>
            <a:endParaRPr b="0" i="0" sz="1400" u="none" cap="none" strike="noStrike">
              <a:solidFill>
                <a:srgbClr val="000000"/>
              </a:solidFill>
              <a:latin typeface="Arial"/>
              <a:ea typeface="Arial"/>
              <a:cs typeface="Arial"/>
              <a:sym typeface="Arial"/>
            </a:endParaRPr>
          </a:p>
          <a:p>
            <a:pPr indent="-635000" lvl="0" marL="635000"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Taken on a client because you’re stressed about money?</a:t>
            </a:r>
            <a:endParaRPr b="0" i="0" sz="1400" u="none" cap="none" strike="noStrike">
              <a:solidFill>
                <a:srgbClr val="000000"/>
              </a:solidFill>
              <a:latin typeface="Arial"/>
              <a:ea typeface="Arial"/>
              <a:cs typeface="Arial"/>
              <a:sym typeface="Arial"/>
            </a:endParaRPr>
          </a:p>
          <a:p>
            <a:pPr indent="-635000" lvl="0" marL="635000"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Continued working with a client that drives you crazy?</a:t>
            </a:r>
            <a:endParaRPr b="0" i="0" sz="1400" u="none" cap="none" strike="noStrike">
              <a:solidFill>
                <a:srgbClr val="000000"/>
              </a:solidFill>
              <a:latin typeface="Arial"/>
              <a:ea typeface="Arial"/>
              <a:cs typeface="Arial"/>
              <a:sym typeface="Arial"/>
            </a:endParaRPr>
          </a:p>
          <a:p>
            <a:pPr indent="-635000" lvl="0" marL="635000"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Have long-term clients that have never had their rates raised?</a:t>
            </a:r>
            <a:endParaRPr b="0" i="0" sz="1400" u="none" cap="none" strike="noStrike">
              <a:solidFill>
                <a:srgbClr val="000000"/>
              </a:solidFill>
              <a:latin typeface="Arial"/>
              <a:ea typeface="Arial"/>
              <a:cs typeface="Arial"/>
              <a:sym typeface="Arial"/>
            </a:endParaRPr>
          </a:p>
          <a:p>
            <a:pPr indent="-635000" lvl="0" marL="635000"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Done extra or unexpected work that you didn’t charge for?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Google Shape;299;p45" id="291" name="Google Shape;291;p50"/>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292" name="Google Shape;292;p50"/>
          <p:cNvSpPr/>
          <p:nvPr/>
        </p:nvSpPr>
        <p:spPr>
          <a:xfrm>
            <a:off x="9883347" y="12782436"/>
            <a:ext cx="4617306" cy="1269906"/>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50"/>
          <p:cNvSpPr txBox="1"/>
          <p:nvPr/>
        </p:nvSpPr>
        <p:spPr>
          <a:xfrm>
            <a:off x="2305705" y="3007321"/>
            <a:ext cx="19772590" cy="2764131"/>
          </a:xfrm>
          <a:prstGeom prst="rect">
            <a:avLst/>
          </a:prstGeom>
          <a:noFill/>
          <a:ln>
            <a:noFill/>
          </a:ln>
        </p:spPr>
        <p:txBody>
          <a:bodyPr anchorCtr="0" anchor="t" bIns="71425" lIns="71425" spcFirstLastPara="1" rIns="71425" wrap="square" tIns="71425">
            <a:spAutoFit/>
          </a:bodyPr>
          <a:lstStyle/>
          <a:p>
            <a:pPr indent="0" lvl="0" marL="0" marR="0" rtl="0" algn="ctr">
              <a:lnSpc>
                <a:spcPct val="115000"/>
              </a:lnSpc>
              <a:spcBef>
                <a:spcPts val="0"/>
              </a:spcBef>
              <a:spcAft>
                <a:spcPts val="0"/>
              </a:spcAft>
              <a:buClr>
                <a:srgbClr val="253049"/>
              </a:buClr>
              <a:buSzPts val="8000"/>
              <a:buFont typeface="Lato"/>
              <a:buNone/>
            </a:pPr>
            <a:r>
              <a:rPr b="1" i="0" lang="en-US" sz="8000" u="none" cap="none" strike="noStrike">
                <a:solidFill>
                  <a:srgbClr val="253049"/>
                </a:solidFill>
                <a:latin typeface="Lato"/>
                <a:ea typeface="Lato"/>
                <a:cs typeface="Lato"/>
                <a:sym typeface="Lato"/>
              </a:rPr>
              <a:t>POLL: How many of your current clients would you consider your “ideal clients”?</a:t>
            </a:r>
            <a:endParaRPr/>
          </a:p>
        </p:txBody>
      </p:sp>
      <p:sp>
        <p:nvSpPr>
          <p:cNvPr id="294" name="Google Shape;294;p50"/>
          <p:cNvSpPr txBox="1"/>
          <p:nvPr/>
        </p:nvSpPr>
        <p:spPr>
          <a:xfrm>
            <a:off x="9406933" y="7378928"/>
            <a:ext cx="6407218" cy="3796031"/>
          </a:xfrm>
          <a:prstGeom prst="rect">
            <a:avLst/>
          </a:prstGeom>
          <a:noFill/>
          <a:ln>
            <a:noFill/>
          </a:ln>
        </p:spPr>
        <p:txBody>
          <a:bodyPr anchorCtr="0" anchor="t" bIns="0" lIns="0" spcFirstLastPara="1" rIns="0" wrap="square" tIns="0">
            <a:spAutoFit/>
          </a:bodyPr>
          <a:lstStyle/>
          <a:p>
            <a:pPr indent="-513644" lvl="1" marL="513644" marR="0" rtl="0" algn="l">
              <a:lnSpc>
                <a:spcPct val="130000"/>
              </a:lnSpc>
              <a:spcBef>
                <a:spcPts val="0"/>
              </a:spcBef>
              <a:spcAft>
                <a:spcPts val="0"/>
              </a:spcAft>
              <a:buClr>
                <a:srgbClr val="253049"/>
              </a:buClr>
              <a:buSzPts val="5100"/>
              <a:buFont typeface="Arial"/>
              <a:buChar char="•"/>
            </a:pPr>
            <a:r>
              <a:rPr b="0" i="0" lang="en-US" sz="5100" u="none" cap="none" strike="noStrike">
                <a:solidFill>
                  <a:srgbClr val="253049"/>
                </a:solidFill>
                <a:latin typeface="Lato"/>
                <a:ea typeface="Lato"/>
                <a:cs typeface="Lato"/>
                <a:sym typeface="Lato"/>
              </a:rPr>
              <a:t>Less than 25%</a:t>
            </a:r>
            <a:endParaRPr/>
          </a:p>
          <a:p>
            <a:pPr indent="-513644" lvl="1" marL="513644" marR="0" rtl="0" algn="l">
              <a:lnSpc>
                <a:spcPct val="130000"/>
              </a:lnSpc>
              <a:spcBef>
                <a:spcPts val="0"/>
              </a:spcBef>
              <a:spcAft>
                <a:spcPts val="0"/>
              </a:spcAft>
              <a:buClr>
                <a:srgbClr val="253049"/>
              </a:buClr>
              <a:buSzPts val="5100"/>
              <a:buFont typeface="Arial"/>
              <a:buChar char="•"/>
            </a:pPr>
            <a:r>
              <a:rPr b="0" i="0" lang="en-US" sz="5100" u="none" cap="none" strike="noStrike">
                <a:solidFill>
                  <a:srgbClr val="253049"/>
                </a:solidFill>
                <a:latin typeface="Lato"/>
                <a:ea typeface="Lato"/>
                <a:cs typeface="Lato"/>
                <a:sym typeface="Lato"/>
              </a:rPr>
              <a:t>25–50%</a:t>
            </a:r>
            <a:endParaRPr/>
          </a:p>
          <a:p>
            <a:pPr indent="-513644" lvl="1" marL="513644" marR="0" rtl="0" algn="l">
              <a:lnSpc>
                <a:spcPct val="130000"/>
              </a:lnSpc>
              <a:spcBef>
                <a:spcPts val="0"/>
              </a:spcBef>
              <a:spcAft>
                <a:spcPts val="0"/>
              </a:spcAft>
              <a:buClr>
                <a:srgbClr val="253049"/>
              </a:buClr>
              <a:buSzPts val="5100"/>
              <a:buFont typeface="Arial"/>
              <a:buChar char="•"/>
            </a:pPr>
            <a:r>
              <a:rPr b="0" i="0" lang="en-US" sz="5100" u="none" cap="none" strike="noStrike">
                <a:solidFill>
                  <a:srgbClr val="253049"/>
                </a:solidFill>
                <a:latin typeface="Lato"/>
                <a:ea typeface="Lato"/>
                <a:cs typeface="Lato"/>
                <a:sym typeface="Lato"/>
              </a:rPr>
              <a:t>50–75%</a:t>
            </a:r>
            <a:endParaRPr b="0" i="0" sz="1400" u="none" cap="none" strike="noStrike">
              <a:solidFill>
                <a:srgbClr val="000000"/>
              </a:solidFill>
              <a:latin typeface="Arial"/>
              <a:ea typeface="Arial"/>
              <a:cs typeface="Arial"/>
              <a:sym typeface="Arial"/>
            </a:endParaRPr>
          </a:p>
          <a:p>
            <a:pPr indent="-513644" lvl="1" marL="513644" marR="0" rtl="0" algn="l">
              <a:lnSpc>
                <a:spcPct val="130000"/>
              </a:lnSpc>
              <a:spcBef>
                <a:spcPts val="0"/>
              </a:spcBef>
              <a:spcAft>
                <a:spcPts val="0"/>
              </a:spcAft>
              <a:buClr>
                <a:srgbClr val="253049"/>
              </a:buClr>
              <a:buSzPts val="5100"/>
              <a:buFont typeface="Arial"/>
              <a:buChar char="•"/>
            </a:pPr>
            <a:r>
              <a:rPr b="0" i="0" lang="en-US" sz="5100" u="none" cap="none" strike="noStrike">
                <a:solidFill>
                  <a:srgbClr val="253049"/>
                </a:solidFill>
                <a:latin typeface="Lato"/>
                <a:ea typeface="Lato"/>
                <a:cs typeface="Lato"/>
                <a:sym typeface="Lato"/>
              </a:rPr>
              <a:t>75–100%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1"/>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00" name="Google Shape;300;p51"/>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72;p53" id="301" name="Google Shape;301;p51"/>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302" name="Google Shape;302;p51"/>
          <p:cNvSpPr txBox="1"/>
          <p:nvPr/>
        </p:nvSpPr>
        <p:spPr>
          <a:xfrm>
            <a:off x="780623" y="516728"/>
            <a:ext cx="22822804"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DID YOU KNOW…</a:t>
            </a:r>
            <a:endParaRPr/>
          </a:p>
        </p:txBody>
      </p:sp>
      <p:sp>
        <p:nvSpPr>
          <p:cNvPr id="303" name="Google Shape;303;p51"/>
          <p:cNvSpPr txBox="1"/>
          <p:nvPr/>
        </p:nvSpPr>
        <p:spPr>
          <a:xfrm>
            <a:off x="3364948" y="4013553"/>
            <a:ext cx="17654104" cy="19812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22304B"/>
              </a:buClr>
              <a:buSzPts val="6500"/>
              <a:buFont typeface="Lato"/>
              <a:buNone/>
            </a:pPr>
            <a:r>
              <a:rPr b="1" i="0" lang="en-US" sz="6500" u="none" cap="none" strike="noStrike">
                <a:solidFill>
                  <a:srgbClr val="22304B"/>
                </a:solidFill>
                <a:latin typeface="Lato"/>
                <a:ea typeface="Lato"/>
                <a:cs typeface="Lato"/>
                <a:sym typeface="Lato"/>
              </a:rPr>
              <a:t>You DO NOT have to work with whoever is in front of you…and you shouldn’t want to either! </a:t>
            </a:r>
            <a:endParaRPr/>
          </a:p>
        </p:txBody>
      </p:sp>
      <p:sp>
        <p:nvSpPr>
          <p:cNvPr id="304" name="Google Shape;304;p51"/>
          <p:cNvSpPr txBox="1"/>
          <p:nvPr/>
        </p:nvSpPr>
        <p:spPr>
          <a:xfrm>
            <a:off x="2798278" y="7438738"/>
            <a:ext cx="18787444" cy="327660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 The temptation to accept every client that comes your way </a:t>
            </a:r>
            <a:r>
              <a:rPr b="0" i="1" lang="en-US" sz="5000" u="none" cap="none" strike="noStrike">
                <a:solidFill>
                  <a:srgbClr val="22304B"/>
                </a:solidFill>
                <a:latin typeface="Lato"/>
                <a:ea typeface="Lato"/>
                <a:cs typeface="Lato"/>
                <a:sym typeface="Lato"/>
              </a:rPr>
              <a:t>is NOT worth </a:t>
            </a:r>
            <a:r>
              <a:rPr b="0" i="0" lang="en-US" sz="5000" u="none" cap="none" strike="noStrike">
                <a:solidFill>
                  <a:srgbClr val="22304B"/>
                </a:solidFill>
                <a:latin typeface="Lato"/>
                <a:ea typeface="Lato"/>
                <a:cs typeface="Lato"/>
                <a:sym typeface="Lato"/>
              </a:rPr>
              <a:t>your time, energy, &amp; missed opportunities. Success comes from an abundance mindset, setting boundaries, and having a clear vision for your firm.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2"/>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10" name="Google Shape;310;p52"/>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82;p54" id="311" name="Google Shape;311;p52"/>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312" name="Google Shape;312;p52"/>
          <p:cNvSpPr txBox="1"/>
          <p:nvPr/>
        </p:nvSpPr>
        <p:spPr>
          <a:xfrm>
            <a:off x="780623" y="516728"/>
            <a:ext cx="22822804"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Think about it…</a:t>
            </a:r>
            <a:endParaRPr/>
          </a:p>
        </p:txBody>
      </p:sp>
      <p:pic>
        <p:nvPicPr>
          <p:cNvPr descr="Google Shape;384;p54" id="313" name="Google Shape;313;p52"/>
          <p:cNvPicPr preferRelativeResize="0"/>
          <p:nvPr/>
        </p:nvPicPr>
        <p:blipFill rotWithShape="1">
          <a:blip r:embed="rId4">
            <a:alphaModFix/>
          </a:blip>
          <a:srcRect b="0" l="0" r="0" t="0"/>
          <a:stretch/>
        </p:blipFill>
        <p:spPr>
          <a:xfrm>
            <a:off x="19716441" y="6009442"/>
            <a:ext cx="2956540" cy="3066303"/>
          </a:xfrm>
          <a:prstGeom prst="rect">
            <a:avLst/>
          </a:prstGeom>
          <a:noFill/>
          <a:ln>
            <a:noFill/>
          </a:ln>
        </p:spPr>
      </p:pic>
      <p:pic>
        <p:nvPicPr>
          <p:cNvPr descr="Google Shape;385;p54" id="314" name="Google Shape;314;p52"/>
          <p:cNvPicPr preferRelativeResize="0"/>
          <p:nvPr/>
        </p:nvPicPr>
        <p:blipFill rotWithShape="1">
          <a:blip r:embed="rId5">
            <a:alphaModFix/>
          </a:blip>
          <a:srcRect b="0" l="0" r="0" t="0"/>
          <a:stretch/>
        </p:blipFill>
        <p:spPr>
          <a:xfrm>
            <a:off x="17694665" y="6303135"/>
            <a:ext cx="1543128" cy="2478915"/>
          </a:xfrm>
          <a:prstGeom prst="rect">
            <a:avLst/>
          </a:prstGeom>
          <a:noFill/>
          <a:ln>
            <a:noFill/>
          </a:ln>
        </p:spPr>
      </p:pic>
      <p:sp>
        <p:nvSpPr>
          <p:cNvPr id="315" name="Google Shape;315;p52"/>
          <p:cNvSpPr txBox="1"/>
          <p:nvPr/>
        </p:nvSpPr>
        <p:spPr>
          <a:xfrm>
            <a:off x="1603075" y="3995074"/>
            <a:ext cx="14579701" cy="5562601"/>
          </a:xfrm>
          <a:prstGeom prst="rect">
            <a:avLst/>
          </a:prstGeom>
          <a:noFill/>
          <a:ln>
            <a:noFill/>
          </a:ln>
        </p:spPr>
        <p:txBody>
          <a:bodyPr anchorCtr="0" anchor="ctr" bIns="50800" lIns="50800" spcFirstLastPara="1" rIns="50800" wrap="square" tIns="50800">
            <a:spAutoFit/>
          </a:bodyPr>
          <a:lstStyle/>
          <a:p>
            <a:pPr indent="-812797" lvl="0" marL="812797"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Would an oral surgeon take on a client that just needed a teeth cleaning?  </a:t>
            </a:r>
            <a:endParaRPr/>
          </a:p>
          <a:p>
            <a:pPr indent="-812797" lvl="0" marL="812797"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Would a brain surgeon see a patient that just had a head cold? </a:t>
            </a:r>
            <a:endParaRPr b="0" i="0" sz="1400" u="none" cap="none" strike="noStrike">
              <a:solidFill>
                <a:srgbClr val="000000"/>
              </a:solidFill>
              <a:latin typeface="Arial"/>
              <a:ea typeface="Arial"/>
              <a:cs typeface="Arial"/>
              <a:sym typeface="Arial"/>
            </a:endParaRPr>
          </a:p>
          <a:p>
            <a:pPr indent="-812797" lvl="0" marL="812797"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Should YOU take on clients that don’t match your expertise or vision for your firm?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3"/>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1" name="Google Shape;321;p53"/>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93;p55" id="322" name="Google Shape;322;p53"/>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323" name="Google Shape;323;p53"/>
          <p:cNvSpPr txBox="1"/>
          <p:nvPr/>
        </p:nvSpPr>
        <p:spPr>
          <a:xfrm>
            <a:off x="2065229" y="4750449"/>
            <a:ext cx="20253602" cy="4257651"/>
          </a:xfrm>
          <a:prstGeom prst="rect">
            <a:avLst/>
          </a:prstGeom>
          <a:noFill/>
          <a:ln>
            <a:noFill/>
          </a:ln>
        </p:spPr>
        <p:txBody>
          <a:bodyPr anchorCtr="0" anchor="ctr" bIns="71425" lIns="71425" spcFirstLastPara="1" rIns="71425" wrap="square" tIns="71425">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We want to speak to a </a:t>
            </a:r>
            <a:r>
              <a:rPr b="1" i="0" lang="en-US" sz="5000" u="none" cap="none" strike="noStrike">
                <a:solidFill>
                  <a:srgbClr val="22304B"/>
                </a:solidFill>
                <a:latin typeface="Lato"/>
                <a:ea typeface="Lato"/>
                <a:cs typeface="Lato"/>
                <a:sym typeface="Lato"/>
              </a:rPr>
              <a:t>specific client</a:t>
            </a:r>
            <a:r>
              <a:rPr b="0" i="0" lang="en-US" sz="5000" u="none" cap="none" strike="noStrike">
                <a:solidFill>
                  <a:srgbClr val="22304B"/>
                </a:solidFill>
                <a:latin typeface="Lato"/>
                <a:ea typeface="Lato"/>
                <a:cs typeface="Lato"/>
                <a:sym typeface="Lato"/>
              </a:rPr>
              <a:t> with specific goals and dreams. </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5000"/>
              <a:buFont typeface="Arial"/>
              <a:buNone/>
            </a:pPr>
            <a:r>
              <a:t/>
            </a:r>
            <a:endParaRPr b="0" i="0" sz="5000" u="none" cap="none" strike="noStrike">
              <a:solidFill>
                <a:srgbClr val="22304B"/>
              </a:solidFill>
              <a:latin typeface="Lato"/>
              <a:ea typeface="Lato"/>
              <a:cs typeface="Lato"/>
              <a:sym typeface="Lato"/>
            </a:endParaRPr>
          </a:p>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The more you know about what your clients want and why they want it, the more your message will reach those types of clients and the easier it will be to communicate your value to them.</a:t>
            </a:r>
            <a:endParaRPr/>
          </a:p>
        </p:txBody>
      </p:sp>
      <p:sp>
        <p:nvSpPr>
          <p:cNvPr id="324" name="Google Shape;324;p53"/>
          <p:cNvSpPr txBox="1"/>
          <p:nvPr/>
        </p:nvSpPr>
        <p:spPr>
          <a:xfrm>
            <a:off x="780623" y="516728"/>
            <a:ext cx="22822804"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Your Ideal Client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6"/>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55" name="Google Shape;155;p36"/>
          <p:cNvSpPr txBox="1"/>
          <p:nvPr/>
        </p:nvSpPr>
        <p:spPr>
          <a:xfrm>
            <a:off x="2802889" y="516725"/>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DO YOU FEEL LIKE…</a:t>
            </a:r>
            <a:endParaRPr/>
          </a:p>
        </p:txBody>
      </p:sp>
      <p:sp>
        <p:nvSpPr>
          <p:cNvPr id="156" name="Google Shape;156;p36"/>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71;p40" id="157" name="Google Shape;157;p36"/>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158" name="Google Shape;158;p36"/>
          <p:cNvSpPr txBox="1"/>
          <p:nvPr/>
        </p:nvSpPr>
        <p:spPr>
          <a:xfrm>
            <a:off x="1712400" y="3824783"/>
            <a:ext cx="20959200" cy="7569201"/>
          </a:xfrm>
          <a:prstGeom prst="rect">
            <a:avLst/>
          </a:prstGeom>
          <a:noFill/>
          <a:ln>
            <a:noFill/>
          </a:ln>
        </p:spPr>
        <p:txBody>
          <a:bodyPr anchorCtr="0" anchor="ctr" bIns="50800" lIns="50800" spcFirstLastPara="1" rIns="50800" wrap="square" tIns="50800">
            <a:spAutoFit/>
          </a:bodyPr>
          <a:lstStyle/>
          <a:p>
            <a:pPr indent="-635000" lvl="0" marL="635000" marR="0" rtl="0" algn="l">
              <a:lnSpc>
                <a:spcPct val="115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You have a lead problem, and everything would be fine if you could just get more leads? </a:t>
            </a:r>
            <a:endParaRPr/>
          </a:p>
          <a:p>
            <a:pPr indent="-635000" lvl="0" marL="635000" marR="0" rtl="0" algn="l">
              <a:lnSpc>
                <a:spcPct val="115000"/>
              </a:lnSpc>
              <a:spcBef>
                <a:spcPts val="15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You have new or existing clients that don’t appreciate you, or you provide them way more value than what they’re paying you for?</a:t>
            </a:r>
            <a:endParaRPr/>
          </a:p>
          <a:p>
            <a:pPr indent="-635000" lvl="0" marL="635000" marR="0" rtl="0" algn="l">
              <a:lnSpc>
                <a:spcPct val="115000"/>
              </a:lnSpc>
              <a:spcBef>
                <a:spcPts val="15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You are stressed about money or cash flow so you take on clients you don’t really want to work with, or discount your fees just to get a YES?</a:t>
            </a:r>
            <a:endParaRPr/>
          </a:p>
          <a:p>
            <a:pPr indent="-635000" lvl="0" marL="635000" marR="0" rtl="0" algn="l">
              <a:lnSpc>
                <a:spcPct val="115000"/>
              </a:lnSpc>
              <a:spcBef>
                <a:spcPts val="15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You feel overworked and underpaid, and know it’s time to increase your rates but worry people won’t pay you more?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4"/>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30" name="Google Shape;330;p54"/>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02;p56" id="331" name="Google Shape;331;p54"/>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332" name="Google Shape;332;p54"/>
          <p:cNvSpPr txBox="1"/>
          <p:nvPr/>
        </p:nvSpPr>
        <p:spPr>
          <a:xfrm>
            <a:off x="4346780" y="3572616"/>
            <a:ext cx="15690440" cy="2337411"/>
          </a:xfrm>
          <a:prstGeom prst="rect">
            <a:avLst/>
          </a:prstGeom>
          <a:noFill/>
          <a:ln>
            <a:noFill/>
          </a:ln>
        </p:spPr>
        <p:txBody>
          <a:bodyPr anchorCtr="0" anchor="ctr" bIns="71425" lIns="71425" spcFirstLastPara="1" rIns="71425" wrap="square" tIns="71425">
            <a:spAutoFit/>
          </a:bodyPr>
          <a:lstStyle/>
          <a:p>
            <a:pPr indent="0" lvl="0" marL="0" marR="0" rtl="0" algn="ctr">
              <a:lnSpc>
                <a:spcPct val="110000"/>
              </a:lnSpc>
              <a:spcBef>
                <a:spcPts val="0"/>
              </a:spcBef>
              <a:spcAft>
                <a:spcPts val="0"/>
              </a:spcAft>
              <a:buClr>
                <a:srgbClr val="22304B"/>
              </a:buClr>
              <a:buSzPts val="4500"/>
              <a:buFont typeface="Lato"/>
              <a:buNone/>
            </a:pPr>
            <a:r>
              <a:rPr b="0" i="0" lang="en-US" sz="4500" u="none" cap="none" strike="noStrike">
                <a:solidFill>
                  <a:srgbClr val="22304B"/>
                </a:solidFill>
                <a:latin typeface="Lato"/>
                <a:ea typeface="Lato"/>
                <a:cs typeface="Lato"/>
                <a:sym typeface="Lato"/>
              </a:rPr>
              <a:t>Setting clear boundaries in your firm will allow you to take your power back and get the RIGHT clients who will pay you premium fees UP FRONT. </a:t>
            </a:r>
            <a:endParaRPr/>
          </a:p>
        </p:txBody>
      </p:sp>
      <p:sp>
        <p:nvSpPr>
          <p:cNvPr id="333" name="Google Shape;333;p54"/>
          <p:cNvSpPr txBox="1"/>
          <p:nvPr/>
        </p:nvSpPr>
        <p:spPr>
          <a:xfrm>
            <a:off x="2062309" y="6913074"/>
            <a:ext cx="21299101" cy="3710941"/>
          </a:xfrm>
          <a:prstGeom prst="rect">
            <a:avLst/>
          </a:prstGeom>
          <a:noFill/>
          <a:ln>
            <a:noFill/>
          </a:ln>
        </p:spPr>
        <p:txBody>
          <a:bodyPr anchorCtr="0" anchor="t" bIns="0" lIns="0" spcFirstLastPara="1" rIns="0" wrap="square" tIns="0">
            <a:spAutoFit/>
          </a:bodyPr>
          <a:lstStyle/>
          <a:p>
            <a:pPr indent="-634999" lvl="0" marL="634999" marR="0" rtl="0" algn="l">
              <a:lnSpc>
                <a:spcPct val="110000"/>
              </a:lnSpc>
              <a:spcBef>
                <a:spcPts val="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My ideal </a:t>
            </a:r>
            <a:r>
              <a:rPr b="0" i="0" lang="en-US" sz="4500" u="none" cap="none" strike="noStrike">
                <a:solidFill>
                  <a:srgbClr val="23314C"/>
                </a:solidFill>
                <a:latin typeface="Lato"/>
                <a:ea typeface="Lato"/>
                <a:cs typeface="Lato"/>
                <a:sym typeface="Lato"/>
              </a:rPr>
              <a:t>accounting or bookkeeping</a:t>
            </a:r>
            <a:r>
              <a:rPr b="0" i="0" lang="en-US" sz="4500" u="none" cap="none" strike="noStrike">
                <a:solidFill>
                  <a:srgbClr val="22304B"/>
                </a:solidFill>
                <a:latin typeface="Lato"/>
                <a:ea typeface="Lato"/>
                <a:cs typeface="Lato"/>
                <a:sym typeface="Lato"/>
              </a:rPr>
              <a:t> client is ready to take action now. </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I only work with businesses who have more than $200k in annual revenue.</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I only work with clients who engage in ongoing services.</a:t>
            </a:r>
            <a:r>
              <a:rPr b="1" i="0" lang="en-US" sz="4500" u="none" cap="none" strike="noStrike">
                <a:solidFill>
                  <a:srgbClr val="22304B"/>
                </a:solidFill>
                <a:latin typeface="Lato"/>
                <a:ea typeface="Lato"/>
                <a:cs typeface="Lato"/>
                <a:sym typeface="Lato"/>
              </a:rPr>
              <a:t> </a:t>
            </a:r>
            <a:endParaRPr b="1" i="0" sz="1400" u="none" cap="none" strike="noStrike">
              <a:solidFill>
                <a:srgbClr val="000000"/>
              </a:solidFill>
              <a:latin typeface="Lato"/>
              <a:ea typeface="Lato"/>
              <a:cs typeface="Lato"/>
              <a:sym typeface="Lato"/>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I only work with clients in X industry.</a:t>
            </a:r>
            <a:endParaRPr/>
          </a:p>
        </p:txBody>
      </p:sp>
      <p:sp>
        <p:nvSpPr>
          <p:cNvPr id="334" name="Google Shape;334;p54"/>
          <p:cNvSpPr txBox="1"/>
          <p:nvPr/>
        </p:nvSpPr>
        <p:spPr>
          <a:xfrm>
            <a:off x="780623" y="516728"/>
            <a:ext cx="22822804"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Your Ideal Client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descr="Google Shape;419;p58" id="339" name="Google Shape;339;p55"/>
          <p:cNvPicPr preferRelativeResize="0"/>
          <p:nvPr/>
        </p:nvPicPr>
        <p:blipFill rotWithShape="1">
          <a:blip r:embed="rId3">
            <a:alphaModFix/>
          </a:blip>
          <a:srcRect b="0" l="0" r="0" t="0"/>
          <a:stretch/>
        </p:blipFill>
        <p:spPr>
          <a:xfrm>
            <a:off x="882400" y="3493218"/>
            <a:ext cx="6150444" cy="7872564"/>
          </a:xfrm>
          <a:prstGeom prst="rect">
            <a:avLst/>
          </a:prstGeom>
          <a:noFill/>
          <a:ln>
            <a:noFill/>
          </a:ln>
        </p:spPr>
      </p:pic>
      <p:sp>
        <p:nvSpPr>
          <p:cNvPr id="340" name="Google Shape;340;p55"/>
          <p:cNvSpPr txBox="1"/>
          <p:nvPr/>
        </p:nvSpPr>
        <p:spPr>
          <a:xfrm>
            <a:off x="7906525" y="4016274"/>
            <a:ext cx="15488401" cy="7416801"/>
          </a:xfrm>
          <a:prstGeom prst="rect">
            <a:avLst/>
          </a:prstGeom>
          <a:noFill/>
          <a:ln>
            <a:noFill/>
          </a:ln>
        </p:spPr>
        <p:txBody>
          <a:bodyPr anchorCtr="0" anchor="ctr" bIns="50800" lIns="50800" spcFirstLastPara="1" rIns="50800" wrap="square" tIns="50800">
            <a:spAutoFit/>
          </a:bodyPr>
          <a:lstStyle/>
          <a:p>
            <a:pPr indent="-596900" lvl="0" marL="635000" marR="0" rtl="0" algn="l">
              <a:lnSpc>
                <a:spcPct val="100000"/>
              </a:lnSpc>
              <a:spcBef>
                <a:spcPts val="0"/>
              </a:spcBef>
              <a:spcAft>
                <a:spcPts val="0"/>
              </a:spcAft>
              <a:buClr>
                <a:srgbClr val="23314C"/>
              </a:buClr>
              <a:buSzPts val="4500"/>
              <a:buFont typeface="Lato"/>
              <a:buChar char="•"/>
            </a:pPr>
            <a:r>
              <a:rPr b="0" i="0" lang="en-US" sz="4500" u="none" cap="none" strike="noStrike">
                <a:solidFill>
                  <a:srgbClr val="23314C"/>
                </a:solidFill>
                <a:latin typeface="Lato"/>
                <a:ea typeface="Lato"/>
                <a:cs typeface="Lato"/>
                <a:sym typeface="Lato"/>
              </a:rPr>
              <a:t>Had </a:t>
            </a:r>
            <a:r>
              <a:rPr b="1" i="0" lang="en-US" sz="4500" u="none" cap="none" strike="noStrike">
                <a:solidFill>
                  <a:srgbClr val="23314C"/>
                </a:solidFill>
                <a:latin typeface="Lato"/>
                <a:ea typeface="Lato"/>
                <a:cs typeface="Lato"/>
                <a:sym typeface="Lato"/>
              </a:rPr>
              <a:t>no process to qualify clients and would take on anyone, </a:t>
            </a:r>
            <a:r>
              <a:rPr b="0" i="0" lang="en-US" sz="4500" u="none" cap="none" strike="noStrike">
                <a:solidFill>
                  <a:srgbClr val="23314C"/>
                </a:solidFill>
                <a:latin typeface="Lato"/>
                <a:ea typeface="Lato"/>
                <a:cs typeface="Lato"/>
                <a:sym typeface="Lato"/>
              </a:rPr>
              <a:t>and had too many low quality clients at low fees</a:t>
            </a:r>
            <a:endParaRPr b="0" i="0" sz="1400" u="none" cap="none" strike="noStrike">
              <a:solidFill>
                <a:srgbClr val="000000"/>
              </a:solidFill>
              <a:latin typeface="Arial"/>
              <a:ea typeface="Arial"/>
              <a:cs typeface="Arial"/>
              <a:sym typeface="Arial"/>
            </a:endParaRPr>
          </a:p>
          <a:p>
            <a:pPr indent="-596900" lvl="0" marL="635000" marR="0" rtl="0" algn="l">
              <a:lnSpc>
                <a:spcPct val="100000"/>
              </a:lnSpc>
              <a:spcBef>
                <a:spcPts val="3000"/>
              </a:spcBef>
              <a:spcAft>
                <a:spcPts val="0"/>
              </a:spcAft>
              <a:buClr>
                <a:srgbClr val="23314C"/>
              </a:buClr>
              <a:buSzPts val="4500"/>
              <a:buFont typeface="Lato"/>
              <a:buChar char="•"/>
            </a:pPr>
            <a:r>
              <a:rPr b="0" i="0" lang="en-US" sz="4500" u="none" cap="none" strike="noStrike">
                <a:solidFill>
                  <a:srgbClr val="23314C"/>
                </a:solidFill>
                <a:latin typeface="Lato"/>
                <a:ea typeface="Lato"/>
                <a:cs typeface="Lato"/>
                <a:sym typeface="Lato"/>
              </a:rPr>
              <a:t>Using our proven system, Peter </a:t>
            </a:r>
            <a:r>
              <a:rPr b="1" i="0" lang="en-US" sz="4500" u="none" cap="none" strike="noStrike">
                <a:solidFill>
                  <a:srgbClr val="23314C"/>
                </a:solidFill>
                <a:latin typeface="Lato"/>
                <a:ea typeface="Lato"/>
                <a:cs typeface="Lato"/>
                <a:sym typeface="Lato"/>
              </a:rPr>
              <a:t>stopped underpricing </a:t>
            </a:r>
            <a:r>
              <a:rPr b="0" i="0" lang="en-US" sz="4500" u="none" cap="none" strike="noStrike">
                <a:solidFill>
                  <a:srgbClr val="23314C"/>
                </a:solidFill>
                <a:latin typeface="Lato"/>
                <a:ea typeface="Lato"/>
                <a:cs typeface="Lato"/>
                <a:sym typeface="Lato"/>
              </a:rPr>
              <a:t>and taking on clients that weren’t a fit for his firm</a:t>
            </a:r>
            <a:endParaRPr b="0" i="0" sz="1400" u="none" cap="none" strike="noStrike">
              <a:solidFill>
                <a:srgbClr val="000000"/>
              </a:solidFill>
              <a:latin typeface="Arial"/>
              <a:ea typeface="Arial"/>
              <a:cs typeface="Arial"/>
              <a:sym typeface="Arial"/>
            </a:endParaRPr>
          </a:p>
          <a:p>
            <a:pPr indent="-596900" lvl="0" marL="635000" marR="0" rtl="0" algn="l">
              <a:lnSpc>
                <a:spcPct val="100000"/>
              </a:lnSpc>
              <a:spcBef>
                <a:spcPts val="3000"/>
              </a:spcBef>
              <a:spcAft>
                <a:spcPts val="0"/>
              </a:spcAft>
              <a:buClr>
                <a:srgbClr val="23314C"/>
              </a:buClr>
              <a:buSzPts val="4500"/>
              <a:buFont typeface="Lato"/>
              <a:buChar char="•"/>
            </a:pPr>
            <a:r>
              <a:rPr b="0" i="0" lang="en-US" sz="4500" u="none" cap="none" strike="noStrike">
                <a:solidFill>
                  <a:srgbClr val="23314C"/>
                </a:solidFill>
                <a:latin typeface="Lato"/>
                <a:ea typeface="Lato"/>
                <a:cs typeface="Lato"/>
                <a:sym typeface="Lato"/>
              </a:rPr>
              <a:t>He learned how to qualify and communicate with clients and </a:t>
            </a:r>
            <a:r>
              <a:rPr b="1" i="0" lang="en-US" sz="4500" u="none" cap="none" strike="noStrike">
                <a:solidFill>
                  <a:srgbClr val="23314C"/>
                </a:solidFill>
                <a:latin typeface="Lato"/>
                <a:ea typeface="Lato"/>
                <a:cs typeface="Lato"/>
                <a:sym typeface="Lato"/>
              </a:rPr>
              <a:t>increased his fees by 50%!</a:t>
            </a:r>
            <a:endParaRPr b="0" i="0" sz="1400" u="none" cap="none" strike="noStrike">
              <a:solidFill>
                <a:srgbClr val="000000"/>
              </a:solidFill>
              <a:latin typeface="Arial"/>
              <a:ea typeface="Arial"/>
              <a:cs typeface="Arial"/>
              <a:sym typeface="Arial"/>
            </a:endParaRPr>
          </a:p>
          <a:p>
            <a:pPr indent="-596900" lvl="0" marL="635000" marR="0" rtl="0" algn="l">
              <a:lnSpc>
                <a:spcPct val="100000"/>
              </a:lnSpc>
              <a:spcBef>
                <a:spcPts val="3000"/>
              </a:spcBef>
              <a:spcAft>
                <a:spcPts val="0"/>
              </a:spcAft>
              <a:buClr>
                <a:srgbClr val="23314C"/>
              </a:buClr>
              <a:buSzPts val="4500"/>
              <a:buFont typeface="Lato"/>
              <a:buChar char="•"/>
            </a:pPr>
            <a:r>
              <a:rPr b="0" i="0" lang="en-US" sz="4500" u="none" cap="none" strike="noStrike">
                <a:solidFill>
                  <a:srgbClr val="23314C"/>
                </a:solidFill>
                <a:latin typeface="Lato"/>
                <a:ea typeface="Lato"/>
                <a:cs typeface="Lato"/>
                <a:sym typeface="Lato"/>
              </a:rPr>
              <a:t>In just 8 weeks, Peter </a:t>
            </a:r>
            <a:r>
              <a:rPr b="1" i="0" lang="en-US" sz="4500" u="none" cap="none" strike="noStrike">
                <a:solidFill>
                  <a:srgbClr val="23314C"/>
                </a:solidFill>
                <a:latin typeface="Lato"/>
                <a:ea typeface="Lato"/>
                <a:cs typeface="Lato"/>
                <a:sym typeface="Lato"/>
              </a:rPr>
              <a:t>added $4,000 in monthly recurring </a:t>
            </a:r>
            <a:r>
              <a:rPr b="0" i="0" lang="en-US" sz="4500" u="none" cap="none" strike="noStrike">
                <a:solidFill>
                  <a:srgbClr val="23314C"/>
                </a:solidFill>
                <a:latin typeface="Lato"/>
                <a:ea typeface="Lato"/>
                <a:cs typeface="Lato"/>
                <a:sym typeface="Lato"/>
              </a:rPr>
              <a:t>revenue and added </a:t>
            </a:r>
            <a:r>
              <a:rPr b="1" i="0" lang="en-US" sz="4500" u="none" cap="none" strike="noStrike">
                <a:solidFill>
                  <a:srgbClr val="23314C"/>
                </a:solidFill>
                <a:latin typeface="Lato"/>
                <a:ea typeface="Lato"/>
                <a:cs typeface="Lato"/>
                <a:sym typeface="Lato"/>
              </a:rPr>
              <a:t>$10,000 in other revenue </a:t>
            </a:r>
            <a:r>
              <a:rPr b="0" i="0" lang="en-US" sz="4500" u="none" cap="none" strike="noStrike">
                <a:solidFill>
                  <a:srgbClr val="23314C"/>
                </a:solidFill>
                <a:latin typeface="Lato"/>
                <a:ea typeface="Lato"/>
                <a:cs typeface="Lato"/>
                <a:sym typeface="Lato"/>
              </a:rPr>
              <a:t>for services he wouldn’t have even charged for before</a:t>
            </a:r>
            <a:endParaRPr/>
          </a:p>
        </p:txBody>
      </p:sp>
      <p:sp>
        <p:nvSpPr>
          <p:cNvPr id="341" name="Google Shape;341;p55"/>
          <p:cNvSpPr txBox="1"/>
          <p:nvPr/>
        </p:nvSpPr>
        <p:spPr>
          <a:xfrm>
            <a:off x="2862533" y="11624998"/>
            <a:ext cx="1775101" cy="868551"/>
          </a:xfrm>
          <a:prstGeom prst="rect">
            <a:avLst/>
          </a:prstGeom>
          <a:noFill/>
          <a:ln>
            <a:noFill/>
          </a:ln>
        </p:spPr>
        <p:txBody>
          <a:bodyPr anchorCtr="0" anchor="t" bIns="91375" lIns="91375" spcFirstLastPara="1" rIns="91375" wrap="square" tIns="91375">
            <a:spAutoFit/>
          </a:bodyPr>
          <a:lstStyle/>
          <a:p>
            <a:pPr indent="0" lvl="0" marL="0" marR="0" rtl="0" algn="ctr">
              <a:lnSpc>
                <a:spcPct val="100000"/>
              </a:lnSpc>
              <a:spcBef>
                <a:spcPts val="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Peter</a:t>
            </a:r>
            <a:endParaRPr/>
          </a:p>
        </p:txBody>
      </p:sp>
      <p:sp>
        <p:nvSpPr>
          <p:cNvPr id="342" name="Google Shape;342;p55"/>
          <p:cNvSpPr/>
          <p:nvPr/>
        </p:nvSpPr>
        <p:spPr>
          <a:xfrm>
            <a:off x="-148829" y="-146900"/>
            <a:ext cx="24681658" cy="3050085"/>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43" name="Google Shape;343;p55"/>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24;p58" id="344" name="Google Shape;344;p55"/>
          <p:cNvPicPr preferRelativeResize="0"/>
          <p:nvPr/>
        </p:nvPicPr>
        <p:blipFill rotWithShape="1">
          <a:blip r:embed="rId4">
            <a:alphaModFix/>
          </a:blip>
          <a:srcRect b="0" l="0" r="0" t="0"/>
          <a:stretch/>
        </p:blipFill>
        <p:spPr>
          <a:xfrm>
            <a:off x="18567510" y="12895733"/>
            <a:ext cx="5740404" cy="584205"/>
          </a:xfrm>
          <a:prstGeom prst="rect">
            <a:avLst/>
          </a:prstGeom>
          <a:noFill/>
          <a:ln>
            <a:noFill/>
          </a:ln>
        </p:spPr>
      </p:pic>
      <p:sp>
        <p:nvSpPr>
          <p:cNvPr id="345" name="Google Shape;345;p55"/>
          <p:cNvSpPr txBox="1"/>
          <p:nvPr/>
        </p:nvSpPr>
        <p:spPr>
          <a:xfrm>
            <a:off x="206874" y="228600"/>
            <a:ext cx="24177002" cy="205096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6500"/>
              <a:buFont typeface="Lato"/>
              <a:buNone/>
            </a:pPr>
            <a:r>
              <a:rPr b="1" i="0" lang="en-US" sz="6500" u="none" cap="none" strike="noStrike">
                <a:solidFill>
                  <a:srgbClr val="FFFFFF"/>
                </a:solidFill>
                <a:latin typeface="Lato"/>
                <a:ea typeface="Lato"/>
                <a:cs typeface="Lato"/>
                <a:sym typeface="Lato"/>
              </a:rPr>
              <a:t>Our </a:t>
            </a:r>
            <a:r>
              <a:rPr b="1" i="0" lang="en-US" sz="6500" u="sng" cap="none" strike="noStrike">
                <a:solidFill>
                  <a:srgbClr val="FFFFFF"/>
                </a:solidFill>
                <a:latin typeface="Lato"/>
                <a:ea typeface="Lato"/>
                <a:cs typeface="Lato"/>
                <a:sym typeface="Lato"/>
              </a:rPr>
              <a:t>Real</a:t>
            </a:r>
            <a:r>
              <a:rPr b="1" i="0" lang="en-US" sz="6500" u="none" cap="none" strike="noStrike">
                <a:solidFill>
                  <a:srgbClr val="FFFFFF"/>
                </a:solidFill>
                <a:latin typeface="Lato"/>
                <a:ea typeface="Lato"/>
                <a:cs typeface="Lato"/>
                <a:sym typeface="Lato"/>
              </a:rPr>
              <a:t> Clients Results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6500"/>
              <a:buFont typeface="Lato"/>
              <a:buNone/>
            </a:pPr>
            <a:r>
              <a:rPr b="1" i="0" lang="en-US" sz="6500" u="none" cap="none" strike="noStrike">
                <a:solidFill>
                  <a:srgbClr val="FFFFFF"/>
                </a:solidFill>
                <a:latin typeface="Lato"/>
                <a:ea typeface="Lato"/>
                <a:cs typeface="Lato"/>
                <a:sym typeface="Lato"/>
              </a:rPr>
              <a:t>This works in Just About </a:t>
            </a:r>
            <a:r>
              <a:rPr b="1" i="0" lang="en-US" sz="6500" u="sng" cap="none" strike="noStrike">
                <a:solidFill>
                  <a:srgbClr val="FFFFFF"/>
                </a:solidFill>
                <a:latin typeface="Lato"/>
                <a:ea typeface="Lato"/>
                <a:cs typeface="Lato"/>
                <a:sym typeface="Lato"/>
              </a:rPr>
              <a:t>Every</a:t>
            </a:r>
            <a:r>
              <a:rPr b="1" i="0" lang="en-US" sz="6500" u="none" cap="none" strike="noStrike">
                <a:solidFill>
                  <a:srgbClr val="FFFFFF"/>
                </a:solidFill>
                <a:latin typeface="Lato"/>
                <a:ea typeface="Lato"/>
                <a:cs typeface="Lato"/>
                <a:sym typeface="Lato"/>
              </a:rPr>
              <a:t> Type of Firm You Can Imagine…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6"/>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351" name="Google Shape;351;p56"/>
          <p:cNvSpPr txBox="1"/>
          <p:nvPr/>
        </p:nvSpPr>
        <p:spPr>
          <a:xfrm>
            <a:off x="1654302" y="6345959"/>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259;p39" id="352" name="Google Shape;352;p56"/>
          <p:cNvPicPr preferRelativeResize="0"/>
          <p:nvPr/>
        </p:nvPicPr>
        <p:blipFill rotWithShape="1">
          <a:blip r:embed="rId3">
            <a:alphaModFix/>
          </a:blip>
          <a:srcRect b="0" l="0" r="0" t="0"/>
          <a:stretch/>
        </p:blipFill>
        <p:spPr>
          <a:xfrm>
            <a:off x="-30679" y="13226791"/>
            <a:ext cx="24445361" cy="931993"/>
          </a:xfrm>
          <a:prstGeom prst="rect">
            <a:avLst/>
          </a:prstGeom>
          <a:noFill/>
          <a:ln>
            <a:noFill/>
          </a:ln>
        </p:spPr>
      </p:pic>
      <p:pic>
        <p:nvPicPr>
          <p:cNvPr descr="Google Shape;260;p39" id="353" name="Google Shape;353;p56"/>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354" name="Google Shape;354;p56"/>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62;p39" id="355" name="Google Shape;355;p56"/>
          <p:cNvPicPr preferRelativeResize="0"/>
          <p:nvPr/>
        </p:nvPicPr>
        <p:blipFill rotWithShape="1">
          <a:blip r:embed="rId4">
            <a:alphaModFix/>
          </a:blip>
          <a:srcRect b="0" l="0" r="0" t="0"/>
          <a:stretch/>
        </p:blipFill>
        <p:spPr>
          <a:xfrm>
            <a:off x="18567510" y="12641733"/>
            <a:ext cx="5740404" cy="584207"/>
          </a:xfrm>
          <a:prstGeom prst="rect">
            <a:avLst/>
          </a:prstGeom>
          <a:noFill/>
          <a:ln>
            <a:noFill/>
          </a:ln>
        </p:spPr>
      </p:pic>
      <p:sp>
        <p:nvSpPr>
          <p:cNvPr id="356" name="Google Shape;356;p56"/>
          <p:cNvSpPr txBox="1"/>
          <p:nvPr/>
        </p:nvSpPr>
        <p:spPr>
          <a:xfrm>
            <a:off x="1789891" y="4743751"/>
            <a:ext cx="20804218" cy="320294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STEP #3:</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Create a Different Experience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7"/>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62" name="Google Shape;362;p57"/>
          <p:cNvSpPr txBox="1"/>
          <p:nvPr/>
        </p:nvSpPr>
        <p:spPr>
          <a:xfrm>
            <a:off x="780622" y="510078"/>
            <a:ext cx="22822756"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Create a Different Experience</a:t>
            </a:r>
            <a:endParaRPr/>
          </a:p>
        </p:txBody>
      </p:sp>
      <p:sp>
        <p:nvSpPr>
          <p:cNvPr id="363" name="Google Shape;363;p57"/>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13;p57" id="364" name="Google Shape;364;p57"/>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365" name="Google Shape;365;p57"/>
          <p:cNvSpPr txBox="1"/>
          <p:nvPr/>
        </p:nvSpPr>
        <p:spPr>
          <a:xfrm>
            <a:off x="1334098" y="3999076"/>
            <a:ext cx="21715801" cy="6263641"/>
          </a:xfrm>
          <a:prstGeom prst="rect">
            <a:avLst/>
          </a:prstGeom>
          <a:noFill/>
          <a:ln>
            <a:noFill/>
          </a:ln>
        </p:spPr>
        <p:txBody>
          <a:bodyPr anchorCtr="0" anchor="t" bIns="0" lIns="0" spcFirstLastPara="1" rIns="0" wrap="square" tIns="0">
            <a:spAutoFit/>
          </a:bodyPr>
          <a:lstStyle/>
          <a:p>
            <a:pPr indent="-634999" lvl="0" marL="634999" marR="0" rtl="0" algn="l">
              <a:lnSpc>
                <a:spcPct val="110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Your ideal clients want and need a completely different experience. If your ideal is a $1M business, you can’t be the “typical” firm.</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Technical expertise and “good service” isn’t enough</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If you're just winging it or doing what everyone else is doing, you’re going to get results similar to what everyone else is getting. </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Have an abundance mindset and be willing to say NO to new and current clients that are not a fit for you or are unwilling to follow your process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8"/>
          <p:cNvSpPr txBox="1"/>
          <p:nvPr/>
        </p:nvSpPr>
        <p:spPr>
          <a:xfrm>
            <a:off x="1889116" y="4461458"/>
            <a:ext cx="20605768" cy="6226151"/>
          </a:xfrm>
          <a:prstGeom prst="rect">
            <a:avLst/>
          </a:prstGeom>
          <a:noFill/>
          <a:ln>
            <a:noFill/>
          </a:ln>
        </p:spPr>
        <p:txBody>
          <a:bodyPr anchorCtr="0" anchor="ctr" bIns="71425" lIns="71425" spcFirstLastPara="1" rIns="71425" wrap="square" tIns="71425">
            <a:spAutoFit/>
          </a:bodyPr>
          <a:lstStyle/>
          <a:p>
            <a:pPr indent="-635000" lvl="0" marL="635000" marR="0" rtl="0" algn="l">
              <a:lnSpc>
                <a:spcPct val="100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A sales conversation is an exploration, </a:t>
            </a:r>
            <a:r>
              <a:rPr b="0" i="1" lang="en-US" sz="4800" u="none" cap="none" strike="noStrike">
                <a:solidFill>
                  <a:srgbClr val="22304B"/>
                </a:solidFill>
                <a:latin typeface="Lato"/>
                <a:ea typeface="Lato"/>
                <a:cs typeface="Lato"/>
                <a:sym typeface="Lato"/>
              </a:rPr>
              <a:t>not</a:t>
            </a:r>
            <a:r>
              <a:rPr b="0" i="0" lang="en-US" sz="4800" u="none" cap="none" strike="noStrike">
                <a:solidFill>
                  <a:srgbClr val="22304B"/>
                </a:solidFill>
                <a:latin typeface="Lato"/>
                <a:ea typeface="Lato"/>
                <a:cs typeface="Lato"/>
                <a:sym typeface="Lato"/>
              </a:rPr>
              <a:t> an interrogation with pushy sales tactics. </a:t>
            </a:r>
            <a:endParaRPr/>
          </a:p>
          <a:p>
            <a:pPr indent="-635000" lvl="0" marL="635000" marR="0" rtl="0" algn="l">
              <a:lnSpc>
                <a:spcPct val="100000"/>
              </a:lnSpc>
              <a:spcBef>
                <a:spcPts val="4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Be genuinely curious and ask strategic questions to get to the root of the problem, and then share your solutions towards the end of a meeting if YOU feel they are a good fit for you.</a:t>
            </a:r>
            <a:endParaRPr/>
          </a:p>
          <a:p>
            <a:pPr indent="-635000" lvl="0" marL="635000" marR="0" rtl="0" algn="l">
              <a:lnSpc>
                <a:spcPct val="100000"/>
              </a:lnSpc>
              <a:spcBef>
                <a:spcPts val="4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When this is done correctly, the client will see your value and know that you are the exact person they need.</a:t>
            </a:r>
            <a:endParaRPr/>
          </a:p>
        </p:txBody>
      </p:sp>
      <p:sp>
        <p:nvSpPr>
          <p:cNvPr id="371" name="Google Shape;371;p58"/>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72" name="Google Shape;372;p58"/>
          <p:cNvSpPr txBox="1"/>
          <p:nvPr/>
        </p:nvSpPr>
        <p:spPr>
          <a:xfrm>
            <a:off x="780622" y="510078"/>
            <a:ext cx="22822756"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Create a Different Experience</a:t>
            </a:r>
            <a:endParaRPr/>
          </a:p>
        </p:txBody>
      </p:sp>
      <p:sp>
        <p:nvSpPr>
          <p:cNvPr id="373" name="Google Shape;373;p58"/>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13;p57" id="374" name="Google Shape;374;p58"/>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9"/>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80" name="Google Shape;380;p59"/>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13;p57" id="381" name="Google Shape;381;p59"/>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382" name="Google Shape;382;p59"/>
          <p:cNvSpPr txBox="1"/>
          <p:nvPr/>
        </p:nvSpPr>
        <p:spPr>
          <a:xfrm>
            <a:off x="1041868" y="643743"/>
            <a:ext cx="22300264" cy="15144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Don’t Forget the Basics!</a:t>
            </a:r>
            <a:endParaRPr/>
          </a:p>
        </p:txBody>
      </p:sp>
      <p:sp>
        <p:nvSpPr>
          <p:cNvPr id="383" name="Google Shape;383;p59"/>
          <p:cNvSpPr txBox="1"/>
          <p:nvPr/>
        </p:nvSpPr>
        <p:spPr>
          <a:xfrm>
            <a:off x="5085751" y="4921888"/>
            <a:ext cx="19260675" cy="5210151"/>
          </a:xfrm>
          <a:prstGeom prst="rect">
            <a:avLst/>
          </a:prstGeom>
          <a:noFill/>
          <a:ln>
            <a:noFill/>
          </a:ln>
        </p:spPr>
        <p:txBody>
          <a:bodyPr anchorCtr="0" anchor="ctr" bIns="71425" lIns="71425" spcFirstLastPara="1" rIns="71425" wrap="square" tIns="71425">
            <a:spAutoFit/>
          </a:bodyPr>
          <a:lstStyle/>
          <a:p>
            <a:pPr indent="-635000" lvl="0" marL="635000" marR="0" rtl="0" algn="l">
              <a:lnSpc>
                <a:spcPct val="150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Relax, smile and be yourself.</a:t>
            </a:r>
            <a:endParaRPr/>
          </a:p>
          <a:p>
            <a:pPr indent="-635000" lvl="0" marL="635000" marR="0" rtl="0" algn="l">
              <a:lnSpc>
                <a:spcPct val="150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Be prepared and stop winging it. </a:t>
            </a:r>
            <a:endParaRPr/>
          </a:p>
          <a:p>
            <a:pPr indent="-635000" lvl="0" marL="635000" marR="0" rtl="0" algn="l">
              <a:lnSpc>
                <a:spcPct val="150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Put yourself in the client’s shoes.</a:t>
            </a:r>
            <a:endParaRPr/>
          </a:p>
          <a:p>
            <a:pPr indent="-635000" lvl="0" marL="635000" marR="0" rtl="0" algn="l">
              <a:lnSpc>
                <a:spcPct val="150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Be interested in the client but be invested in your skills.</a:t>
            </a:r>
            <a:endParaRPr/>
          </a:p>
          <a:p>
            <a:pPr indent="-635000" lvl="0" marL="635000" marR="0" rtl="0" algn="l">
              <a:lnSpc>
                <a:spcPct val="150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Listen more and talk less.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0"/>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89" name="Google Shape;389;p60"/>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13;p57" id="390" name="Google Shape;390;p60"/>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391" name="Google Shape;391;p60"/>
          <p:cNvSpPr txBox="1"/>
          <p:nvPr/>
        </p:nvSpPr>
        <p:spPr>
          <a:xfrm>
            <a:off x="1041868" y="643743"/>
            <a:ext cx="22300264" cy="15144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Ask the Right Questions</a:t>
            </a:r>
            <a:endParaRPr/>
          </a:p>
        </p:txBody>
      </p:sp>
      <p:sp>
        <p:nvSpPr>
          <p:cNvPr id="392" name="Google Shape;392;p60"/>
          <p:cNvSpPr txBox="1"/>
          <p:nvPr/>
        </p:nvSpPr>
        <p:spPr>
          <a:xfrm>
            <a:off x="2339854" y="4742932"/>
            <a:ext cx="19704291" cy="4705352"/>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4800"/>
              <a:buFont typeface="Lato"/>
              <a:buNone/>
            </a:pPr>
            <a:r>
              <a:rPr b="0" i="0" lang="en-US" sz="4800" u="none" cap="none" strike="noStrike">
                <a:solidFill>
                  <a:srgbClr val="22304B"/>
                </a:solidFill>
                <a:latin typeface="Lato"/>
                <a:ea typeface="Lato"/>
                <a:cs typeface="Lato"/>
                <a:sym typeface="Lato"/>
              </a:rPr>
              <a:t>Show your clients and prospects that you understand their </a:t>
            </a:r>
            <a:r>
              <a:rPr b="1" i="0" lang="en-US" sz="4800" u="none" cap="none" strike="noStrike">
                <a:solidFill>
                  <a:srgbClr val="22304B"/>
                </a:solidFill>
                <a:latin typeface="Lato"/>
                <a:ea typeface="Lato"/>
                <a:cs typeface="Lato"/>
                <a:sym typeface="Lato"/>
              </a:rPr>
              <a:t>pain points </a:t>
            </a:r>
            <a:r>
              <a:rPr b="0" i="0" lang="en-US" sz="4800" u="none" cap="none" strike="noStrike">
                <a:solidFill>
                  <a:srgbClr val="22304B"/>
                </a:solidFill>
                <a:latin typeface="Lato"/>
                <a:ea typeface="Lato"/>
                <a:cs typeface="Lato"/>
                <a:sym typeface="Lato"/>
              </a:rPr>
              <a:t>by asking the right questions. This will gently guide your clients to see the reality of their situation (and that they need YOUR help).</a:t>
            </a:r>
            <a:endParaRPr/>
          </a:p>
          <a:p>
            <a:pPr indent="0" lvl="0" marL="0" marR="0" rtl="0" algn="ctr">
              <a:lnSpc>
                <a:spcPct val="110000"/>
              </a:lnSpc>
              <a:spcBef>
                <a:spcPts val="0"/>
              </a:spcBef>
              <a:spcAft>
                <a:spcPts val="0"/>
              </a:spcAft>
              <a:buClr>
                <a:srgbClr val="22304B"/>
              </a:buClr>
              <a:buSzPts val="4800"/>
              <a:buFont typeface="Lato"/>
              <a:buNone/>
            </a:pPr>
            <a:r>
              <a:t/>
            </a:r>
            <a:endParaRPr b="0" i="0" sz="4800" u="none" cap="none" strike="noStrike">
              <a:solidFill>
                <a:srgbClr val="22304B"/>
              </a:solidFill>
              <a:latin typeface="Lato"/>
              <a:ea typeface="Lato"/>
              <a:cs typeface="Lato"/>
              <a:sym typeface="Lato"/>
            </a:endParaRPr>
          </a:p>
          <a:p>
            <a:pPr indent="0" lvl="0" marL="0" marR="0" rtl="0" algn="ctr">
              <a:lnSpc>
                <a:spcPct val="110000"/>
              </a:lnSpc>
              <a:spcBef>
                <a:spcPts val="0"/>
              </a:spcBef>
              <a:spcAft>
                <a:spcPts val="0"/>
              </a:spcAft>
              <a:buClr>
                <a:srgbClr val="22304B"/>
              </a:buClr>
              <a:buSzPts val="4800"/>
              <a:buFont typeface="Lato"/>
              <a:buNone/>
            </a:pPr>
            <a:r>
              <a:rPr b="0" i="0" lang="en-US" sz="4800" u="none" cap="none" strike="noStrike">
                <a:solidFill>
                  <a:srgbClr val="22304B"/>
                </a:solidFill>
                <a:latin typeface="Lato"/>
                <a:ea typeface="Lato"/>
                <a:cs typeface="Lato"/>
                <a:sym typeface="Lato"/>
              </a:rPr>
              <a:t>When you give a prospect an accurate diagnosis of their problem in layman terms, they will believe YOU have the solution.</a:t>
            </a:r>
            <a:endParaRPr/>
          </a:p>
        </p:txBody>
      </p:sp>
      <p:pic>
        <p:nvPicPr>
          <p:cNvPr descr="Google Shape;359;p52" id="393" name="Google Shape;393;p60"/>
          <p:cNvPicPr preferRelativeResize="0"/>
          <p:nvPr/>
        </p:nvPicPr>
        <p:blipFill rotWithShape="1">
          <a:blip r:embed="rId4">
            <a:alphaModFix/>
          </a:blip>
          <a:srcRect b="0" l="0" r="0" t="0"/>
          <a:stretch/>
        </p:blipFill>
        <p:spPr>
          <a:xfrm>
            <a:off x="10016994" y="13196087"/>
            <a:ext cx="4349990" cy="4427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1"/>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99" name="Google Shape;399;p61"/>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13;p57" id="400" name="Google Shape;400;p61"/>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401" name="Google Shape;401;p61"/>
          <p:cNvSpPr txBox="1"/>
          <p:nvPr/>
        </p:nvSpPr>
        <p:spPr>
          <a:xfrm>
            <a:off x="1041868" y="643743"/>
            <a:ext cx="22300264" cy="15144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Get to the Real Why</a:t>
            </a:r>
            <a:endParaRPr/>
          </a:p>
        </p:txBody>
      </p:sp>
      <p:sp>
        <p:nvSpPr>
          <p:cNvPr id="402" name="Google Shape;402;p61"/>
          <p:cNvSpPr txBox="1"/>
          <p:nvPr/>
        </p:nvSpPr>
        <p:spPr>
          <a:xfrm>
            <a:off x="1910489" y="4335976"/>
            <a:ext cx="20562900" cy="6251551"/>
          </a:xfrm>
          <a:prstGeom prst="rect">
            <a:avLst/>
          </a:prstGeom>
          <a:noFill/>
          <a:ln>
            <a:noFill/>
          </a:ln>
        </p:spPr>
        <p:txBody>
          <a:bodyPr anchorCtr="0" anchor="ctr" bIns="71425" lIns="71425" spcFirstLastPara="1" rIns="71425" wrap="square" tIns="71425">
            <a:spAutoFit/>
          </a:bodyPr>
          <a:lstStyle/>
          <a:p>
            <a:pPr indent="-635000" lvl="0" marL="635000" marR="0" rtl="0" algn="l">
              <a:lnSpc>
                <a:spcPct val="100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There’s a reason and a why (pain) for the person coming to you in the first place.</a:t>
            </a:r>
            <a:endParaRPr/>
          </a:p>
          <a:p>
            <a:pPr indent="-635000" lvl="0" marL="635000" marR="0" rtl="0" algn="l">
              <a:lnSpc>
                <a:spcPct val="100000"/>
              </a:lnSpc>
              <a:spcBef>
                <a:spcPts val="41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Then there’s always a “why” behind the “why.” The more layers you can peel back to understand the pain, the closer you can get to your client’s REAL why.</a:t>
            </a:r>
            <a:endParaRPr/>
          </a:p>
          <a:p>
            <a:pPr indent="-635000" lvl="0" marL="635000" marR="0" rtl="0" algn="l">
              <a:lnSpc>
                <a:spcPct val="100000"/>
              </a:lnSpc>
              <a:spcBef>
                <a:spcPts val="41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Getting to their REAL why is usually the difference between someone saying YES or saying NO.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2"/>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08" name="Google Shape;408;p62"/>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13;p57" id="409" name="Google Shape;409;p62"/>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410" name="Google Shape;410;p62"/>
          <p:cNvSpPr txBox="1"/>
          <p:nvPr/>
        </p:nvSpPr>
        <p:spPr>
          <a:xfrm>
            <a:off x="1041868" y="643743"/>
            <a:ext cx="22300264" cy="15144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Focus on RESULTS</a:t>
            </a:r>
            <a:endParaRPr/>
          </a:p>
        </p:txBody>
      </p:sp>
      <p:sp>
        <p:nvSpPr>
          <p:cNvPr id="411" name="Google Shape;411;p62"/>
          <p:cNvSpPr txBox="1"/>
          <p:nvPr/>
        </p:nvSpPr>
        <p:spPr>
          <a:xfrm>
            <a:off x="2160151" y="4619222"/>
            <a:ext cx="20063698" cy="5568951"/>
          </a:xfrm>
          <a:prstGeom prst="rect">
            <a:avLst/>
          </a:prstGeom>
          <a:noFill/>
          <a:ln>
            <a:noFill/>
          </a:ln>
        </p:spPr>
        <p:txBody>
          <a:bodyPr anchorCtr="0" anchor="ctr" bIns="50800" lIns="50800" spcFirstLastPara="1" rIns="50800" wrap="square" tIns="50800">
            <a:spAutoFit/>
          </a:bodyPr>
          <a:lstStyle/>
          <a:p>
            <a:pPr indent="-635000" lvl="0" marL="635000" marR="0" rtl="0" algn="l">
              <a:lnSpc>
                <a:spcPct val="110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Focus on the RESULTS for your clients, not the process or the how. </a:t>
            </a:r>
            <a:endParaRPr/>
          </a:p>
          <a:p>
            <a:pPr indent="-635000" lvl="0" marL="635000" marR="0" rtl="0" algn="l">
              <a:lnSpc>
                <a:spcPct val="110000"/>
              </a:lnSpc>
              <a:spcBef>
                <a:spcPts val="3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Most firm owners try to prove their experience or expertise with fancy jargon or number crunching. </a:t>
            </a:r>
            <a:r>
              <a:rPr b="0" i="0" lang="en-US" sz="4800" u="none" cap="none" strike="noStrike">
                <a:solidFill>
                  <a:srgbClr val="000000"/>
                </a:solidFill>
                <a:latin typeface="Lato"/>
                <a:ea typeface="Lato"/>
                <a:cs typeface="Lato"/>
                <a:sym typeface="Lato"/>
              </a:rPr>
              <a:t> Don’t do this!</a:t>
            </a:r>
            <a:endParaRPr b="0" i="0" sz="1400" u="none" cap="none" strike="noStrike">
              <a:solidFill>
                <a:srgbClr val="000000"/>
              </a:solidFill>
              <a:latin typeface="Arial"/>
              <a:ea typeface="Arial"/>
              <a:cs typeface="Arial"/>
              <a:sym typeface="Arial"/>
            </a:endParaRPr>
          </a:p>
          <a:p>
            <a:pPr indent="-635000" lvl="0" marL="635000" marR="0" rtl="0" algn="l">
              <a:lnSpc>
                <a:spcPct val="110000"/>
              </a:lnSpc>
              <a:spcBef>
                <a:spcPts val="3000"/>
              </a:spcBef>
              <a:spcAft>
                <a:spcPts val="0"/>
              </a:spcAft>
              <a:buClr>
                <a:srgbClr val="000000"/>
              </a:buClr>
              <a:buSzPts val="4800"/>
              <a:buFont typeface="Lato"/>
              <a:buChar char="•"/>
            </a:pPr>
            <a:r>
              <a:rPr b="0" i="0" lang="en-US" sz="4800" u="none" cap="none" strike="noStrike">
                <a:solidFill>
                  <a:srgbClr val="000000"/>
                </a:solidFill>
                <a:latin typeface="Lato"/>
                <a:ea typeface="Lato"/>
                <a:cs typeface="Lato"/>
                <a:sym typeface="Lato"/>
              </a:rPr>
              <a:t>Speak to your clients in terms of the RESULTS you will get them.  </a:t>
            </a:r>
            <a:r>
              <a:rPr b="0" i="0" lang="en-US" sz="4800" u="none" cap="none" strike="noStrike">
                <a:solidFill>
                  <a:srgbClr val="22304B"/>
                </a:solidFill>
                <a:latin typeface="Lato"/>
                <a:ea typeface="Lato"/>
                <a:cs typeface="Lato"/>
                <a:sym typeface="Lato"/>
              </a:rPr>
              <a:t>Bring the focus back to the potential client, the problems they’re facing, and the results you can help them achieve.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3"/>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417" name="Google Shape;417;p63"/>
          <p:cNvSpPr txBox="1"/>
          <p:nvPr/>
        </p:nvSpPr>
        <p:spPr>
          <a:xfrm>
            <a:off x="1654302" y="6345959"/>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237;p37" id="418" name="Google Shape;418;p63"/>
          <p:cNvPicPr preferRelativeResize="0"/>
          <p:nvPr/>
        </p:nvPicPr>
        <p:blipFill rotWithShape="1">
          <a:blip r:embed="rId3">
            <a:alphaModFix/>
          </a:blip>
          <a:srcRect b="0" l="0" r="0" t="0"/>
          <a:stretch/>
        </p:blipFill>
        <p:spPr>
          <a:xfrm>
            <a:off x="-30679" y="13226791"/>
            <a:ext cx="24445361" cy="931993"/>
          </a:xfrm>
          <a:prstGeom prst="rect">
            <a:avLst/>
          </a:prstGeom>
          <a:noFill/>
          <a:ln>
            <a:noFill/>
          </a:ln>
        </p:spPr>
      </p:pic>
      <p:pic>
        <p:nvPicPr>
          <p:cNvPr descr="Google Shape;238;p37" id="419" name="Google Shape;419;p63"/>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420" name="Google Shape;420;p63"/>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21" name="Google Shape;421;p63"/>
          <p:cNvSpPr txBox="1"/>
          <p:nvPr/>
        </p:nvSpPr>
        <p:spPr>
          <a:xfrm>
            <a:off x="2088182" y="2959099"/>
            <a:ext cx="20207635" cy="7797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400"/>
              <a:buFont typeface="Lato"/>
              <a:buNone/>
            </a:pPr>
            <a:r>
              <a:rPr b="1" i="0" lang="en-US" sz="8400" u="none" cap="none" strike="noStrike">
                <a:solidFill>
                  <a:srgbClr val="FFFFFF"/>
                </a:solidFill>
                <a:latin typeface="Lato"/>
                <a:ea typeface="Lato"/>
                <a:cs typeface="Lato"/>
                <a:sym typeface="Lato"/>
              </a:rPr>
              <a:t>When you know your ideal client, ask the right questions, give an accurate diagnosis, and focus on the RESULTS you will get, they will believe that you have the best solution for them…and they will be willing to pay premium fees for 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Google Shape;299;p45" id="163" name="Google Shape;163;p37"/>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164" name="Google Shape;164;p37"/>
          <p:cNvSpPr txBox="1"/>
          <p:nvPr/>
        </p:nvSpPr>
        <p:spPr>
          <a:xfrm>
            <a:off x="2305705" y="3319483"/>
            <a:ext cx="19772590" cy="2764131"/>
          </a:xfrm>
          <a:prstGeom prst="rect">
            <a:avLst/>
          </a:prstGeom>
          <a:noFill/>
          <a:ln>
            <a:noFill/>
          </a:ln>
        </p:spPr>
        <p:txBody>
          <a:bodyPr anchorCtr="0" anchor="t" bIns="71425" lIns="71425" spcFirstLastPara="1" rIns="71425" wrap="square" tIns="71425">
            <a:spAutoFit/>
          </a:bodyPr>
          <a:lstStyle/>
          <a:p>
            <a:pPr indent="0" lvl="0" marL="0" marR="0" rtl="0" algn="ctr">
              <a:lnSpc>
                <a:spcPct val="115000"/>
              </a:lnSpc>
              <a:spcBef>
                <a:spcPts val="0"/>
              </a:spcBef>
              <a:spcAft>
                <a:spcPts val="0"/>
              </a:spcAft>
              <a:buClr>
                <a:srgbClr val="253049"/>
              </a:buClr>
              <a:buSzPts val="8000"/>
              <a:buFont typeface="Lato"/>
              <a:buNone/>
            </a:pPr>
            <a:r>
              <a:rPr b="1" i="0" lang="en-US" sz="8000" u="none" cap="none" strike="noStrike">
                <a:solidFill>
                  <a:srgbClr val="253049"/>
                </a:solidFill>
                <a:latin typeface="Lato"/>
                <a:ea typeface="Lato"/>
                <a:cs typeface="Lato"/>
                <a:sym typeface="Lato"/>
              </a:rPr>
              <a:t>POLL: Which of these is the biggest challenge in your firm right now?</a:t>
            </a:r>
            <a:endParaRPr/>
          </a:p>
        </p:txBody>
      </p:sp>
      <p:sp>
        <p:nvSpPr>
          <p:cNvPr id="165" name="Google Shape;165;p37"/>
          <p:cNvSpPr txBox="1"/>
          <p:nvPr/>
        </p:nvSpPr>
        <p:spPr>
          <a:xfrm>
            <a:off x="5944661" y="7326083"/>
            <a:ext cx="13460130" cy="3547110"/>
          </a:xfrm>
          <a:prstGeom prst="rect">
            <a:avLst/>
          </a:prstGeom>
          <a:noFill/>
          <a:ln>
            <a:noFill/>
          </a:ln>
        </p:spPr>
        <p:txBody>
          <a:bodyPr anchorCtr="0" anchor="t" bIns="0" lIns="0" spcFirstLastPara="1" rIns="0" wrap="square" tIns="0">
            <a:spAutoFit/>
          </a:bodyPr>
          <a:lstStyle/>
          <a:p>
            <a:pPr indent="-513644" lvl="1" marL="513644" marR="0" rtl="0" algn="l">
              <a:lnSpc>
                <a:spcPct val="130000"/>
              </a:lnSpc>
              <a:spcBef>
                <a:spcPts val="0"/>
              </a:spcBef>
              <a:spcAft>
                <a:spcPts val="0"/>
              </a:spcAft>
              <a:buClr>
                <a:srgbClr val="253049"/>
              </a:buClr>
              <a:buSzPts val="4800"/>
              <a:buFont typeface="Arial"/>
              <a:buChar char="•"/>
            </a:pPr>
            <a:r>
              <a:rPr b="0" i="0" lang="en-US" sz="4800" u="none" cap="none" strike="noStrike">
                <a:solidFill>
                  <a:srgbClr val="253049"/>
                </a:solidFill>
                <a:latin typeface="Lato"/>
                <a:ea typeface="Lato"/>
                <a:cs typeface="Lato"/>
                <a:sym typeface="Lato"/>
              </a:rPr>
              <a:t>Not enough quality leads</a:t>
            </a:r>
            <a:endParaRPr/>
          </a:p>
          <a:p>
            <a:pPr indent="-513644" lvl="1" marL="513644" marR="0" rtl="0" algn="l">
              <a:lnSpc>
                <a:spcPct val="130000"/>
              </a:lnSpc>
              <a:spcBef>
                <a:spcPts val="0"/>
              </a:spcBef>
              <a:spcAft>
                <a:spcPts val="0"/>
              </a:spcAft>
              <a:buClr>
                <a:srgbClr val="253049"/>
              </a:buClr>
              <a:buSzPts val="4800"/>
              <a:buFont typeface="Arial"/>
              <a:buChar char="•"/>
            </a:pPr>
            <a:r>
              <a:rPr b="0" i="0" lang="en-US" sz="4800" u="none" cap="none" strike="noStrike">
                <a:solidFill>
                  <a:srgbClr val="253049"/>
                </a:solidFill>
                <a:latin typeface="Lato"/>
                <a:ea typeface="Lato"/>
                <a:cs typeface="Lato"/>
                <a:sym typeface="Lato"/>
              </a:rPr>
              <a:t>Clients don’t value me or I undercharge</a:t>
            </a:r>
            <a:endParaRPr/>
          </a:p>
          <a:p>
            <a:pPr indent="-513644" lvl="1" marL="513644" marR="0" rtl="0" algn="l">
              <a:lnSpc>
                <a:spcPct val="130000"/>
              </a:lnSpc>
              <a:spcBef>
                <a:spcPts val="0"/>
              </a:spcBef>
              <a:spcAft>
                <a:spcPts val="0"/>
              </a:spcAft>
              <a:buClr>
                <a:srgbClr val="253049"/>
              </a:buClr>
              <a:buSzPts val="4800"/>
              <a:buFont typeface="Arial"/>
              <a:buChar char="•"/>
            </a:pPr>
            <a:r>
              <a:rPr b="0" i="0" lang="en-US" sz="4800" u="none" cap="none" strike="noStrike">
                <a:solidFill>
                  <a:srgbClr val="253049"/>
                </a:solidFill>
                <a:latin typeface="Lato"/>
                <a:ea typeface="Lato"/>
                <a:cs typeface="Lato"/>
                <a:sym typeface="Lato"/>
              </a:rPr>
              <a:t>Working too hard for too little money</a:t>
            </a:r>
            <a:endParaRPr/>
          </a:p>
          <a:p>
            <a:pPr indent="-513644" lvl="1" marL="513644" marR="0" rtl="0" algn="l">
              <a:lnSpc>
                <a:spcPct val="130000"/>
              </a:lnSpc>
              <a:spcBef>
                <a:spcPts val="0"/>
              </a:spcBef>
              <a:spcAft>
                <a:spcPts val="0"/>
              </a:spcAft>
              <a:buClr>
                <a:srgbClr val="253049"/>
              </a:buClr>
              <a:buSzPts val="4800"/>
              <a:buFont typeface="Arial"/>
              <a:buChar char="•"/>
            </a:pPr>
            <a:r>
              <a:rPr b="0" i="0" lang="en-US" sz="4800" u="none" cap="none" strike="noStrike">
                <a:solidFill>
                  <a:srgbClr val="253049"/>
                </a:solidFill>
                <a:latin typeface="Lato"/>
                <a:ea typeface="Lato"/>
                <a:cs typeface="Lato"/>
                <a:sym typeface="Lato"/>
              </a:rPr>
              <a:t>Taking on clients I don’t really want to work with</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4"/>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427" name="Google Shape;427;p64"/>
          <p:cNvSpPr txBox="1"/>
          <p:nvPr/>
        </p:nvSpPr>
        <p:spPr>
          <a:xfrm>
            <a:off x="1654302" y="6345959"/>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259;p39" id="428" name="Google Shape;428;p64"/>
          <p:cNvPicPr preferRelativeResize="0"/>
          <p:nvPr/>
        </p:nvPicPr>
        <p:blipFill rotWithShape="1">
          <a:blip r:embed="rId3">
            <a:alphaModFix/>
          </a:blip>
          <a:srcRect b="0" l="0" r="0" t="0"/>
          <a:stretch/>
        </p:blipFill>
        <p:spPr>
          <a:xfrm>
            <a:off x="-30679" y="13226791"/>
            <a:ext cx="24445361" cy="931993"/>
          </a:xfrm>
          <a:prstGeom prst="rect">
            <a:avLst/>
          </a:prstGeom>
          <a:noFill/>
          <a:ln>
            <a:noFill/>
          </a:ln>
        </p:spPr>
      </p:pic>
      <p:pic>
        <p:nvPicPr>
          <p:cNvPr descr="Google Shape;260;p39" id="429" name="Google Shape;429;p64"/>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430" name="Google Shape;430;p64"/>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31" name="Google Shape;431;p64"/>
          <p:cNvSpPr txBox="1"/>
          <p:nvPr/>
        </p:nvSpPr>
        <p:spPr>
          <a:xfrm>
            <a:off x="1789891" y="4743751"/>
            <a:ext cx="20804218" cy="320294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STEP #4:</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Protect Your Inventory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5"/>
          <p:cNvSpPr/>
          <p:nvPr/>
        </p:nvSpPr>
        <p:spPr>
          <a:xfrm>
            <a:off x="-148832" y="-228603"/>
            <a:ext cx="24681606"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37" name="Google Shape;437;p65"/>
          <p:cNvSpPr/>
          <p:nvPr/>
        </p:nvSpPr>
        <p:spPr>
          <a:xfrm>
            <a:off x="-148832" y="12649200"/>
            <a:ext cx="24681606" cy="3001503"/>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28;p37" id="438" name="Google Shape;438;p65"/>
          <p:cNvPicPr preferRelativeResize="0"/>
          <p:nvPr/>
        </p:nvPicPr>
        <p:blipFill rotWithShape="1">
          <a:blip r:embed="rId3">
            <a:alphaModFix/>
          </a:blip>
          <a:srcRect b="0" l="0" r="0" t="0"/>
          <a:stretch/>
        </p:blipFill>
        <p:spPr>
          <a:xfrm>
            <a:off x="18567510" y="12895733"/>
            <a:ext cx="5740406" cy="584207"/>
          </a:xfrm>
          <a:prstGeom prst="rect">
            <a:avLst/>
          </a:prstGeom>
          <a:noFill/>
          <a:ln>
            <a:noFill/>
          </a:ln>
        </p:spPr>
      </p:pic>
      <p:sp>
        <p:nvSpPr>
          <p:cNvPr id="439" name="Google Shape;439;p65"/>
          <p:cNvSpPr txBox="1"/>
          <p:nvPr/>
        </p:nvSpPr>
        <p:spPr>
          <a:xfrm>
            <a:off x="755775" y="451323"/>
            <a:ext cx="22300264" cy="14382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The Truth About “Quick Questions”</a:t>
            </a:r>
            <a:endParaRPr/>
          </a:p>
        </p:txBody>
      </p:sp>
      <p:sp>
        <p:nvSpPr>
          <p:cNvPr id="440" name="Google Shape;440;p65"/>
          <p:cNvSpPr txBox="1"/>
          <p:nvPr/>
        </p:nvSpPr>
        <p:spPr>
          <a:xfrm>
            <a:off x="2778183" y="4425629"/>
            <a:ext cx="18827634" cy="5934051"/>
          </a:xfrm>
          <a:prstGeom prst="rect">
            <a:avLst/>
          </a:prstGeom>
          <a:noFill/>
          <a:ln>
            <a:noFill/>
          </a:ln>
        </p:spPr>
        <p:txBody>
          <a:bodyPr anchorCtr="0" anchor="ctr" bIns="71425" lIns="71425" spcFirstLastPara="1" rIns="71425" wrap="square" tIns="71425">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How often does a “quick question” or doing something “additional” come up where it takes you a ton of extra time, that you’re not being paid for? </a:t>
            </a:r>
            <a:endParaRPr/>
          </a:p>
          <a:p>
            <a:pPr indent="0" lvl="0" marL="0" marR="0" rtl="0" algn="ctr">
              <a:lnSpc>
                <a:spcPct val="110000"/>
              </a:lnSpc>
              <a:spcBef>
                <a:spcPts val="0"/>
              </a:spcBef>
              <a:spcAft>
                <a:spcPts val="0"/>
              </a:spcAft>
              <a:buClr>
                <a:srgbClr val="000000"/>
              </a:buClr>
              <a:buSzPts val="5000"/>
              <a:buFont typeface="Arial"/>
              <a:buNone/>
            </a:pPr>
            <a:r>
              <a:t/>
            </a:r>
            <a:endParaRPr b="0" i="0" sz="5000" u="none" cap="none" strike="noStrike">
              <a:solidFill>
                <a:srgbClr val="22304B"/>
              </a:solidFill>
              <a:latin typeface="Lato"/>
              <a:ea typeface="Lato"/>
              <a:cs typeface="Lato"/>
              <a:sym typeface="Lato"/>
            </a:endParaRPr>
          </a:p>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Giving your time and expertise away for free will NEVER get you the results you want. You will end up feeling used, undervalued, and working too hard for people who are not a fit for you.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descr="Google Shape;299;p45" id="445" name="Google Shape;445;p66"/>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446" name="Google Shape;446;p66"/>
          <p:cNvSpPr txBox="1"/>
          <p:nvPr/>
        </p:nvSpPr>
        <p:spPr>
          <a:xfrm>
            <a:off x="3547851" y="1856203"/>
            <a:ext cx="16493588" cy="2764131"/>
          </a:xfrm>
          <a:prstGeom prst="rect">
            <a:avLst/>
          </a:prstGeom>
          <a:noFill/>
          <a:ln>
            <a:noFill/>
          </a:ln>
        </p:spPr>
        <p:txBody>
          <a:bodyPr anchorCtr="0" anchor="t" bIns="71425" lIns="71425" spcFirstLastPara="1" rIns="71425" wrap="square" tIns="71425">
            <a:spAutoFit/>
          </a:bodyPr>
          <a:lstStyle/>
          <a:p>
            <a:pPr indent="0" lvl="0" marL="0" marR="0" rtl="0" algn="ctr">
              <a:lnSpc>
                <a:spcPct val="115000"/>
              </a:lnSpc>
              <a:spcBef>
                <a:spcPts val="0"/>
              </a:spcBef>
              <a:spcAft>
                <a:spcPts val="0"/>
              </a:spcAft>
              <a:buClr>
                <a:srgbClr val="253049"/>
              </a:buClr>
              <a:buSzPts val="8000"/>
              <a:buFont typeface="Lato"/>
              <a:buNone/>
            </a:pPr>
            <a:r>
              <a:rPr b="1" i="0" lang="en-US" sz="8000" u="none" cap="none" strike="noStrike">
                <a:solidFill>
                  <a:srgbClr val="253049"/>
                </a:solidFill>
                <a:latin typeface="Lato"/>
                <a:ea typeface="Lato"/>
                <a:cs typeface="Lato"/>
                <a:sym typeface="Lato"/>
              </a:rPr>
              <a:t>POLL: How much time per week do you spend doing work for free?</a:t>
            </a:r>
            <a:endParaRPr/>
          </a:p>
        </p:txBody>
      </p:sp>
      <p:sp>
        <p:nvSpPr>
          <p:cNvPr id="447" name="Google Shape;447;p66"/>
          <p:cNvSpPr txBox="1"/>
          <p:nvPr/>
        </p:nvSpPr>
        <p:spPr>
          <a:xfrm>
            <a:off x="8988391" y="8076697"/>
            <a:ext cx="6407100" cy="3846600"/>
          </a:xfrm>
          <a:prstGeom prst="rect">
            <a:avLst/>
          </a:prstGeom>
          <a:noFill/>
          <a:ln>
            <a:noFill/>
          </a:ln>
        </p:spPr>
        <p:txBody>
          <a:bodyPr anchorCtr="0" anchor="t" bIns="0" lIns="0" spcFirstLastPara="1" rIns="0" wrap="square" tIns="0">
            <a:spAutoFit/>
          </a:bodyPr>
          <a:lstStyle/>
          <a:p>
            <a:pPr indent="-513644" lvl="1" marL="513644" marR="0" rtl="0" algn="l">
              <a:lnSpc>
                <a:spcPct val="130000"/>
              </a:lnSpc>
              <a:spcBef>
                <a:spcPts val="0"/>
              </a:spcBef>
              <a:spcAft>
                <a:spcPts val="0"/>
              </a:spcAft>
              <a:buClr>
                <a:srgbClr val="253049"/>
              </a:buClr>
              <a:buSzPts val="5100"/>
              <a:buFont typeface="Arial"/>
              <a:buChar char="•"/>
            </a:pPr>
            <a:r>
              <a:rPr b="0" i="0" lang="en-US" sz="5100" u="none" cap="none" strike="noStrike">
                <a:solidFill>
                  <a:srgbClr val="253049"/>
                </a:solidFill>
                <a:latin typeface="Lato"/>
                <a:ea typeface="Lato"/>
                <a:cs typeface="Lato"/>
                <a:sym typeface="Lato"/>
              </a:rPr>
              <a:t>None! </a:t>
            </a:r>
            <a:endParaRPr/>
          </a:p>
          <a:p>
            <a:pPr indent="-513644" lvl="1" marL="513644" marR="0" rtl="0" algn="l">
              <a:lnSpc>
                <a:spcPct val="130000"/>
              </a:lnSpc>
              <a:spcBef>
                <a:spcPts val="0"/>
              </a:spcBef>
              <a:spcAft>
                <a:spcPts val="0"/>
              </a:spcAft>
              <a:buClr>
                <a:srgbClr val="253049"/>
              </a:buClr>
              <a:buSzPts val="5100"/>
              <a:buFont typeface="Arial"/>
              <a:buChar char="•"/>
            </a:pPr>
            <a:r>
              <a:rPr b="0" i="0" lang="en-US" sz="5100" u="none" cap="none" strike="noStrike">
                <a:solidFill>
                  <a:srgbClr val="253049"/>
                </a:solidFill>
                <a:latin typeface="Lato"/>
                <a:ea typeface="Lato"/>
                <a:cs typeface="Lato"/>
                <a:sym typeface="Lato"/>
              </a:rPr>
              <a:t>1-5 hours</a:t>
            </a:r>
            <a:endParaRPr/>
          </a:p>
          <a:p>
            <a:pPr indent="-513644" lvl="1" marL="513644" marR="0" rtl="0" algn="l">
              <a:lnSpc>
                <a:spcPct val="130000"/>
              </a:lnSpc>
              <a:spcBef>
                <a:spcPts val="0"/>
              </a:spcBef>
              <a:spcAft>
                <a:spcPts val="0"/>
              </a:spcAft>
              <a:buClr>
                <a:srgbClr val="253049"/>
              </a:buClr>
              <a:buSzPts val="5100"/>
              <a:buFont typeface="Arial"/>
              <a:buChar char="•"/>
            </a:pPr>
            <a:r>
              <a:rPr b="0" i="0" lang="en-US" sz="5100" u="none" cap="none" strike="noStrike">
                <a:solidFill>
                  <a:srgbClr val="253049"/>
                </a:solidFill>
                <a:latin typeface="Lato"/>
                <a:ea typeface="Lato"/>
                <a:cs typeface="Lato"/>
                <a:sym typeface="Lato"/>
              </a:rPr>
              <a:t>6-10 hours</a:t>
            </a:r>
            <a:endParaRPr b="0" i="0" sz="1400" u="none" cap="none" strike="noStrike">
              <a:solidFill>
                <a:srgbClr val="000000"/>
              </a:solidFill>
              <a:latin typeface="Arial"/>
              <a:ea typeface="Arial"/>
              <a:cs typeface="Arial"/>
              <a:sym typeface="Arial"/>
            </a:endParaRPr>
          </a:p>
          <a:p>
            <a:pPr indent="-513644" lvl="1" marL="513644" marR="0" rtl="0" algn="l">
              <a:lnSpc>
                <a:spcPct val="130000"/>
              </a:lnSpc>
              <a:spcBef>
                <a:spcPts val="0"/>
              </a:spcBef>
              <a:spcAft>
                <a:spcPts val="0"/>
              </a:spcAft>
              <a:buClr>
                <a:srgbClr val="253049"/>
              </a:buClr>
              <a:buSzPts val="5100"/>
              <a:buFont typeface="Arial"/>
              <a:buChar char="•"/>
            </a:pPr>
            <a:r>
              <a:rPr b="0" i="0" lang="en-US" sz="5100" u="none" cap="none" strike="noStrike">
                <a:solidFill>
                  <a:srgbClr val="253049"/>
                </a:solidFill>
                <a:latin typeface="Lato"/>
                <a:ea typeface="Lato"/>
                <a:cs typeface="Lato"/>
                <a:sym typeface="Lato"/>
              </a:rPr>
              <a:t>More than 10 hours</a:t>
            </a:r>
            <a:endParaRPr/>
          </a:p>
        </p:txBody>
      </p:sp>
      <p:sp>
        <p:nvSpPr>
          <p:cNvPr id="448" name="Google Shape;448;p66"/>
          <p:cNvSpPr txBox="1"/>
          <p:nvPr/>
        </p:nvSpPr>
        <p:spPr>
          <a:xfrm>
            <a:off x="2795593" y="5477543"/>
            <a:ext cx="17998104" cy="1638301"/>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253049"/>
              </a:buClr>
              <a:buSzPts val="5000"/>
              <a:buFont typeface="Lato"/>
              <a:buNone/>
            </a:pPr>
            <a:r>
              <a:rPr b="0" i="1" lang="en-US" sz="5000" u="none" cap="none" strike="noStrike">
                <a:solidFill>
                  <a:srgbClr val="253049"/>
                </a:solidFill>
                <a:latin typeface="Lato"/>
                <a:ea typeface="Lato"/>
                <a:cs typeface="Lato"/>
                <a:sym typeface="Lato"/>
              </a:rPr>
              <a:t>This includes taking calls, responding to emails/“quick” questions, doing research, sending invoices/payment reminders…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descr="Google Shape;218;p36" id="453" name="Google Shape;453;p67"/>
          <p:cNvPicPr preferRelativeResize="0"/>
          <p:nvPr/>
        </p:nvPicPr>
        <p:blipFill rotWithShape="1">
          <a:blip r:embed="rId3">
            <a:alphaModFix/>
          </a:blip>
          <a:srcRect b="0" l="0" r="0" t="0"/>
          <a:stretch/>
        </p:blipFill>
        <p:spPr>
          <a:xfrm>
            <a:off x="-30679" y="13226792"/>
            <a:ext cx="24445361" cy="931987"/>
          </a:xfrm>
          <a:prstGeom prst="rect">
            <a:avLst/>
          </a:prstGeom>
          <a:noFill/>
          <a:ln>
            <a:noFill/>
          </a:ln>
        </p:spPr>
      </p:pic>
      <p:sp>
        <p:nvSpPr>
          <p:cNvPr id="454" name="Google Shape;454;p67"/>
          <p:cNvSpPr/>
          <p:nvPr/>
        </p:nvSpPr>
        <p:spPr>
          <a:xfrm>
            <a:off x="-1020462" y="463016"/>
            <a:ext cx="26424924" cy="12773023"/>
          </a:xfrm>
          <a:prstGeom prst="rect">
            <a:avLst/>
          </a:prstGeom>
          <a:solidFill>
            <a:srgbClr val="22304B"/>
          </a:solidFill>
          <a:ln>
            <a:noFill/>
          </a:ln>
          <a:effectLst>
            <a:outerShdw blurRad="190500" rotWithShape="0" dir="5400000" dist="8455">
              <a:srgbClr val="000000"/>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20;p36" id="455" name="Google Shape;455;p67"/>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456" name="Google Shape;456;p67"/>
          <p:cNvSpPr txBox="1"/>
          <p:nvPr/>
        </p:nvSpPr>
        <p:spPr>
          <a:xfrm>
            <a:off x="2970745" y="4368800"/>
            <a:ext cx="18442510" cy="49784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Whether you’re speaking to a prospect or your oldest, most loyal client…</a:t>
            </a:r>
            <a:endParaRPr/>
          </a:p>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you MUST stop giving away your time &amp; expertise for FREE!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8"/>
          <p:cNvSpPr/>
          <p:nvPr/>
        </p:nvSpPr>
        <p:spPr>
          <a:xfrm>
            <a:off x="-148832" y="-228603"/>
            <a:ext cx="24681606"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62" name="Google Shape;462;p68"/>
          <p:cNvSpPr/>
          <p:nvPr/>
        </p:nvSpPr>
        <p:spPr>
          <a:xfrm>
            <a:off x="-148832" y="12649200"/>
            <a:ext cx="24681606" cy="3001503"/>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46;p39" id="463" name="Google Shape;463;p68"/>
          <p:cNvPicPr preferRelativeResize="0"/>
          <p:nvPr/>
        </p:nvPicPr>
        <p:blipFill rotWithShape="1">
          <a:blip r:embed="rId3">
            <a:alphaModFix/>
          </a:blip>
          <a:srcRect b="0" l="0" r="0" t="0"/>
          <a:stretch/>
        </p:blipFill>
        <p:spPr>
          <a:xfrm>
            <a:off x="18567510" y="12895733"/>
            <a:ext cx="5740406" cy="584207"/>
          </a:xfrm>
          <a:prstGeom prst="rect">
            <a:avLst/>
          </a:prstGeom>
          <a:noFill/>
          <a:ln>
            <a:noFill/>
          </a:ln>
        </p:spPr>
      </p:pic>
      <p:sp>
        <p:nvSpPr>
          <p:cNvPr id="464" name="Google Shape;464;p68"/>
          <p:cNvSpPr txBox="1"/>
          <p:nvPr/>
        </p:nvSpPr>
        <p:spPr>
          <a:xfrm>
            <a:off x="1041868" y="451323"/>
            <a:ext cx="22300264" cy="14382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How to Protect Your Inventory</a:t>
            </a:r>
            <a:endParaRPr/>
          </a:p>
        </p:txBody>
      </p:sp>
      <p:sp>
        <p:nvSpPr>
          <p:cNvPr id="465" name="Google Shape;465;p68"/>
          <p:cNvSpPr txBox="1"/>
          <p:nvPr/>
        </p:nvSpPr>
        <p:spPr>
          <a:xfrm>
            <a:off x="1548584" y="5316825"/>
            <a:ext cx="21286832" cy="5689601"/>
          </a:xfrm>
          <a:prstGeom prst="rect">
            <a:avLst/>
          </a:prstGeom>
          <a:noFill/>
          <a:ln>
            <a:noFill/>
          </a:ln>
        </p:spPr>
        <p:txBody>
          <a:bodyPr anchorCtr="0" anchor="ctr" bIns="50800" lIns="50800" spcFirstLastPara="1" rIns="50800" wrap="square" tIns="50800">
            <a:spAutoFit/>
          </a:bodyPr>
          <a:lstStyle/>
          <a:p>
            <a:pPr indent="-635000" lvl="0" marL="635000" marR="0" rtl="0" algn="l">
              <a:lnSpc>
                <a:spcPct val="10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Stop giving out bandaids and free advice</a:t>
            </a:r>
            <a:endParaRPr/>
          </a:p>
          <a:p>
            <a:pPr indent="-635000" lvl="0" marL="635000" marR="0" rtl="0" algn="l">
              <a:lnSpc>
                <a:spcPct val="10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Qualify your prospects</a:t>
            </a:r>
            <a:endParaRPr/>
          </a:p>
          <a:p>
            <a:pPr indent="-635000" lvl="0" marL="635000" marR="0" rtl="0" algn="l">
              <a:lnSpc>
                <a:spcPct val="10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Collect the right information &amp; ask the right questions</a:t>
            </a:r>
            <a:endParaRPr/>
          </a:p>
          <a:p>
            <a:pPr indent="-635000" lvl="0" marL="635000" marR="0" rtl="0" algn="l">
              <a:lnSpc>
                <a:spcPct val="10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Charge outright for phone calls, emails, “quick questions” or build in them into your prices/packaging. There is a price to access you!</a:t>
            </a:r>
            <a:endParaRPr/>
          </a:p>
          <a:p>
            <a:pPr indent="-635000" lvl="0" marL="635000" marR="0" rtl="0" algn="l">
              <a:lnSpc>
                <a:spcPct val="10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Use engagement letters to clearly outline what’s included (and what’s not)</a:t>
            </a:r>
            <a:endParaRPr/>
          </a:p>
        </p:txBody>
      </p:sp>
      <p:sp>
        <p:nvSpPr>
          <p:cNvPr id="466" name="Google Shape;466;p68"/>
          <p:cNvSpPr txBox="1"/>
          <p:nvPr/>
        </p:nvSpPr>
        <p:spPr>
          <a:xfrm>
            <a:off x="3794283" y="3562163"/>
            <a:ext cx="16795435" cy="76200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You must create boundaries around your time and expertise!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9"/>
          <p:cNvSpPr/>
          <p:nvPr/>
        </p:nvSpPr>
        <p:spPr>
          <a:xfrm>
            <a:off x="-148832" y="-228603"/>
            <a:ext cx="24681606"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72" name="Google Shape;472;p69"/>
          <p:cNvSpPr/>
          <p:nvPr/>
        </p:nvSpPr>
        <p:spPr>
          <a:xfrm>
            <a:off x="-148832" y="12649200"/>
            <a:ext cx="24681606" cy="3001503"/>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56;p40" id="473" name="Google Shape;473;p69"/>
          <p:cNvPicPr preferRelativeResize="0"/>
          <p:nvPr/>
        </p:nvPicPr>
        <p:blipFill rotWithShape="1">
          <a:blip r:embed="rId3">
            <a:alphaModFix/>
          </a:blip>
          <a:srcRect b="0" l="0" r="0" t="0"/>
          <a:stretch/>
        </p:blipFill>
        <p:spPr>
          <a:xfrm>
            <a:off x="18567510" y="12895733"/>
            <a:ext cx="5740406" cy="584207"/>
          </a:xfrm>
          <a:prstGeom prst="rect">
            <a:avLst/>
          </a:prstGeom>
          <a:noFill/>
          <a:ln>
            <a:noFill/>
          </a:ln>
        </p:spPr>
      </p:pic>
      <p:sp>
        <p:nvSpPr>
          <p:cNvPr id="474" name="Google Shape;474;p69"/>
          <p:cNvSpPr txBox="1"/>
          <p:nvPr/>
        </p:nvSpPr>
        <p:spPr>
          <a:xfrm>
            <a:off x="1041868" y="451323"/>
            <a:ext cx="22300264" cy="14382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Think About It…</a:t>
            </a:r>
            <a:endParaRPr/>
          </a:p>
        </p:txBody>
      </p:sp>
      <p:sp>
        <p:nvSpPr>
          <p:cNvPr id="475" name="Google Shape;475;p69"/>
          <p:cNvSpPr txBox="1"/>
          <p:nvPr/>
        </p:nvSpPr>
        <p:spPr>
          <a:xfrm>
            <a:off x="3170577" y="4800598"/>
            <a:ext cx="18042848" cy="441960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If you visit the doctor, how does the doctor know what’s really going on?  The doctor asks specific questions to get the information they need to make a diagnosis. Just like a doctor does, you have to strategically poke around to discover the true pain. It’s time to do a tax diagnosis!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0"/>
          <p:cNvSpPr/>
          <p:nvPr/>
        </p:nvSpPr>
        <p:spPr>
          <a:xfrm>
            <a:off x="-148832" y="-228603"/>
            <a:ext cx="24681606"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81" name="Google Shape;481;p70"/>
          <p:cNvSpPr/>
          <p:nvPr/>
        </p:nvSpPr>
        <p:spPr>
          <a:xfrm>
            <a:off x="-148832" y="12649200"/>
            <a:ext cx="24681606" cy="3001503"/>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65;p41" id="482" name="Google Shape;482;p70"/>
          <p:cNvPicPr preferRelativeResize="0"/>
          <p:nvPr/>
        </p:nvPicPr>
        <p:blipFill rotWithShape="1">
          <a:blip r:embed="rId3">
            <a:alphaModFix/>
          </a:blip>
          <a:srcRect b="0" l="0" r="0" t="0"/>
          <a:stretch/>
        </p:blipFill>
        <p:spPr>
          <a:xfrm>
            <a:off x="18567510" y="12895733"/>
            <a:ext cx="5740406" cy="584207"/>
          </a:xfrm>
          <a:prstGeom prst="rect">
            <a:avLst/>
          </a:prstGeom>
          <a:noFill/>
          <a:ln>
            <a:noFill/>
          </a:ln>
        </p:spPr>
      </p:pic>
      <p:sp>
        <p:nvSpPr>
          <p:cNvPr id="483" name="Google Shape;483;p70"/>
          <p:cNvSpPr txBox="1"/>
          <p:nvPr/>
        </p:nvSpPr>
        <p:spPr>
          <a:xfrm>
            <a:off x="1041868" y="451323"/>
            <a:ext cx="22300264" cy="14382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Getting ALL the Information</a:t>
            </a:r>
            <a:endParaRPr/>
          </a:p>
        </p:txBody>
      </p:sp>
      <p:sp>
        <p:nvSpPr>
          <p:cNvPr id="484" name="Google Shape;484;p70"/>
          <p:cNvSpPr txBox="1"/>
          <p:nvPr/>
        </p:nvSpPr>
        <p:spPr>
          <a:xfrm>
            <a:off x="2173047" y="4381500"/>
            <a:ext cx="20037904" cy="4953001"/>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There’s no way to actually help someone AND get paid appropriately unless you know all the details of their situation!</a:t>
            </a:r>
            <a:endParaRPr/>
          </a:p>
          <a:p>
            <a:pPr indent="0" lvl="0" marL="0" marR="0" rtl="0" algn="ctr">
              <a:lnSpc>
                <a:spcPct val="110000"/>
              </a:lnSpc>
              <a:spcBef>
                <a:spcPts val="0"/>
              </a:spcBef>
              <a:spcAft>
                <a:spcPts val="0"/>
              </a:spcAft>
              <a:buClr>
                <a:srgbClr val="000000"/>
              </a:buClr>
              <a:buSzPts val="5000"/>
              <a:buFont typeface="Arial"/>
              <a:buNone/>
            </a:pPr>
            <a:r>
              <a:t/>
            </a:r>
            <a:endParaRPr b="0" i="0" sz="5000" u="none" cap="none" strike="noStrike">
              <a:solidFill>
                <a:srgbClr val="22304B"/>
              </a:solidFill>
              <a:latin typeface="Lato"/>
              <a:ea typeface="Lato"/>
              <a:cs typeface="Lato"/>
              <a:sym typeface="Lato"/>
            </a:endParaRPr>
          </a:p>
          <a:p>
            <a:pPr indent="0" lvl="0" marL="0" marR="0" rtl="0" algn="ctr">
              <a:lnSpc>
                <a:spcPct val="11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Getting ALL the information before you do any work also increases your value in the prospect’s eyes and eliminates price shoppers. You are the expert and you are in control!</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1"/>
          <p:cNvSpPr/>
          <p:nvPr/>
        </p:nvSpPr>
        <p:spPr>
          <a:xfrm>
            <a:off x="-148832" y="-228603"/>
            <a:ext cx="24681606"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90" name="Google Shape;490;p71"/>
          <p:cNvSpPr/>
          <p:nvPr/>
        </p:nvSpPr>
        <p:spPr>
          <a:xfrm>
            <a:off x="-148832" y="12649200"/>
            <a:ext cx="24681606" cy="3001503"/>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74;p42" id="491" name="Google Shape;491;p71"/>
          <p:cNvPicPr preferRelativeResize="0"/>
          <p:nvPr/>
        </p:nvPicPr>
        <p:blipFill rotWithShape="1">
          <a:blip r:embed="rId3">
            <a:alphaModFix/>
          </a:blip>
          <a:srcRect b="0" l="0" r="0" t="0"/>
          <a:stretch/>
        </p:blipFill>
        <p:spPr>
          <a:xfrm>
            <a:off x="18567510" y="12895733"/>
            <a:ext cx="5740406" cy="584207"/>
          </a:xfrm>
          <a:prstGeom prst="rect">
            <a:avLst/>
          </a:prstGeom>
          <a:noFill/>
          <a:ln>
            <a:noFill/>
          </a:ln>
        </p:spPr>
      </p:pic>
      <p:sp>
        <p:nvSpPr>
          <p:cNvPr id="492" name="Google Shape;492;p71"/>
          <p:cNvSpPr txBox="1"/>
          <p:nvPr/>
        </p:nvSpPr>
        <p:spPr>
          <a:xfrm>
            <a:off x="755775" y="451323"/>
            <a:ext cx="22300264" cy="14382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Why Engagement Letters?</a:t>
            </a:r>
            <a:endParaRPr/>
          </a:p>
        </p:txBody>
      </p:sp>
      <p:sp>
        <p:nvSpPr>
          <p:cNvPr id="493" name="Google Shape;493;p71"/>
          <p:cNvSpPr txBox="1"/>
          <p:nvPr/>
        </p:nvSpPr>
        <p:spPr>
          <a:xfrm>
            <a:off x="1334098" y="3617815"/>
            <a:ext cx="21715802" cy="8229602"/>
          </a:xfrm>
          <a:prstGeom prst="rect">
            <a:avLst/>
          </a:prstGeom>
          <a:noFill/>
          <a:ln>
            <a:noFill/>
          </a:ln>
        </p:spPr>
        <p:txBody>
          <a:bodyPr anchorCtr="0" anchor="t" bIns="0" lIns="0" spcFirstLastPara="1" rIns="0" wrap="square" tIns="0">
            <a:spAutoFit/>
          </a:bodyPr>
          <a:lstStyle/>
          <a:p>
            <a:pPr indent="-635000" lvl="0" marL="635000" marR="0" rtl="0" algn="l">
              <a:lnSpc>
                <a:spcPct val="110000"/>
              </a:lnSpc>
              <a:spcBef>
                <a:spcPts val="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Having what is included and what is NOT included eliminates any confusion for you AND the client about what is being provided and how it’s being delivered</a:t>
            </a:r>
            <a:endParaRPr b="0" i="0" sz="1400" u="none" cap="none" strike="noStrike">
              <a:solidFill>
                <a:srgbClr val="000000"/>
              </a:solidFill>
              <a:latin typeface="Helvetica Neue"/>
              <a:ea typeface="Helvetica Neue"/>
              <a:cs typeface="Helvetica Neue"/>
              <a:sym typeface="Helvetica Neue"/>
            </a:endParaRPr>
          </a:p>
          <a:p>
            <a:pPr indent="-635000" lvl="0" marL="635000"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Let the numbers and what is in writing (not you) do the talking! When you show the true scope and value of what you do it’s always easier to name your price and get paid for your worth and never have scope creep </a:t>
            </a:r>
            <a:endParaRPr b="0" i="0" sz="1400" u="none" cap="none" strike="noStrike">
              <a:solidFill>
                <a:srgbClr val="000000"/>
              </a:solidFill>
              <a:latin typeface="Helvetica Neue"/>
              <a:ea typeface="Helvetica Neue"/>
              <a:cs typeface="Helvetica Neue"/>
              <a:sym typeface="Helvetica Neue"/>
            </a:endParaRPr>
          </a:p>
          <a:p>
            <a:pPr indent="-635000" lvl="0" marL="635000"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Have it signed BEFORE you do any work!</a:t>
            </a:r>
            <a:endParaRPr b="0" i="0" sz="1400" u="none" cap="none" strike="noStrike">
              <a:solidFill>
                <a:srgbClr val="000000"/>
              </a:solidFill>
              <a:latin typeface="Helvetica Neue"/>
              <a:ea typeface="Helvetica Neue"/>
              <a:cs typeface="Helvetica Neue"/>
              <a:sym typeface="Helvetica Neue"/>
            </a:endParaRPr>
          </a:p>
          <a:p>
            <a:pPr indent="-635000" lvl="0" marL="635000" marR="0" rtl="0" algn="l">
              <a:lnSpc>
                <a:spcPct val="110000"/>
              </a:lnSpc>
              <a:spcBef>
                <a:spcPts val="2000"/>
              </a:spcBef>
              <a:spcAft>
                <a:spcPts val="0"/>
              </a:spcAft>
              <a:buClr>
                <a:srgbClr val="22304B"/>
              </a:buClr>
              <a:buSzPts val="5000"/>
              <a:buFont typeface="Lato"/>
              <a:buChar char="•"/>
            </a:pPr>
            <a:r>
              <a:rPr b="0" i="0" lang="en-US" sz="5000" u="none" cap="none" strike="noStrike">
                <a:solidFill>
                  <a:srgbClr val="22304B"/>
                </a:solidFill>
                <a:latin typeface="Lato"/>
                <a:ea typeface="Lato"/>
                <a:cs typeface="Lato"/>
                <a:sym typeface="Lato"/>
              </a:rPr>
              <a:t>Include regular meetings or regular follow up to ensure needs are being met and be able to anticipate scope creep ahead of time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2"/>
          <p:cNvSpPr/>
          <p:nvPr/>
        </p:nvSpPr>
        <p:spPr>
          <a:xfrm>
            <a:off x="-148832" y="-228603"/>
            <a:ext cx="24681606"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99" name="Google Shape;499;p72"/>
          <p:cNvSpPr/>
          <p:nvPr/>
        </p:nvSpPr>
        <p:spPr>
          <a:xfrm>
            <a:off x="-148832" y="12649200"/>
            <a:ext cx="24681606" cy="3001503"/>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83;p43" id="500" name="Google Shape;500;p72"/>
          <p:cNvPicPr preferRelativeResize="0"/>
          <p:nvPr/>
        </p:nvPicPr>
        <p:blipFill rotWithShape="1">
          <a:blip r:embed="rId3">
            <a:alphaModFix/>
          </a:blip>
          <a:srcRect b="0" l="0" r="0" t="0"/>
          <a:stretch/>
        </p:blipFill>
        <p:spPr>
          <a:xfrm>
            <a:off x="18567510" y="12895733"/>
            <a:ext cx="5740406" cy="584207"/>
          </a:xfrm>
          <a:prstGeom prst="rect">
            <a:avLst/>
          </a:prstGeom>
          <a:noFill/>
          <a:ln>
            <a:noFill/>
          </a:ln>
        </p:spPr>
      </p:pic>
      <p:sp>
        <p:nvSpPr>
          <p:cNvPr id="501" name="Google Shape;501;p72"/>
          <p:cNvSpPr txBox="1"/>
          <p:nvPr/>
        </p:nvSpPr>
        <p:spPr>
          <a:xfrm>
            <a:off x="1041868" y="451323"/>
            <a:ext cx="22300264" cy="14382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Think about the Doctor Again…</a:t>
            </a:r>
            <a:endParaRPr/>
          </a:p>
        </p:txBody>
      </p:sp>
      <p:sp>
        <p:nvSpPr>
          <p:cNvPr id="502" name="Google Shape;502;p72"/>
          <p:cNvSpPr txBox="1"/>
          <p:nvPr/>
        </p:nvSpPr>
        <p:spPr>
          <a:xfrm>
            <a:off x="3170577" y="5386068"/>
            <a:ext cx="18042848" cy="2590801"/>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22304B"/>
              </a:buClr>
              <a:buSzPts val="5000"/>
              <a:buFont typeface="Lato"/>
              <a:buNone/>
            </a:pPr>
            <a:r>
              <a:rPr b="0" i="0" lang="en-US" sz="5000" u="none" cap="none" strike="noStrike">
                <a:solidFill>
                  <a:srgbClr val="22304B"/>
                </a:solidFill>
                <a:latin typeface="Lato"/>
                <a:ea typeface="Lato"/>
                <a:cs typeface="Lato"/>
                <a:sym typeface="Lato"/>
              </a:rPr>
              <a:t>How would you feel if a doctor gave you a diagnosis and prescription WITHOUT asking you for additional information or looking at your X Rays, MRI or CT scans?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descr="Google Shape;290;p44" id="507" name="Google Shape;507;p73"/>
          <p:cNvPicPr preferRelativeResize="0"/>
          <p:nvPr/>
        </p:nvPicPr>
        <p:blipFill rotWithShape="1">
          <a:blip r:embed="rId3">
            <a:alphaModFix/>
          </a:blip>
          <a:srcRect b="0" l="0" r="0" t="0"/>
          <a:stretch/>
        </p:blipFill>
        <p:spPr>
          <a:xfrm>
            <a:off x="-30679" y="13226792"/>
            <a:ext cx="24445361" cy="931987"/>
          </a:xfrm>
          <a:prstGeom prst="rect">
            <a:avLst/>
          </a:prstGeom>
          <a:noFill/>
          <a:ln>
            <a:noFill/>
          </a:ln>
        </p:spPr>
      </p:pic>
      <p:sp>
        <p:nvSpPr>
          <p:cNvPr id="508" name="Google Shape;508;p73"/>
          <p:cNvSpPr/>
          <p:nvPr/>
        </p:nvSpPr>
        <p:spPr>
          <a:xfrm>
            <a:off x="-1020462" y="463016"/>
            <a:ext cx="26424924" cy="12773023"/>
          </a:xfrm>
          <a:prstGeom prst="rect">
            <a:avLst/>
          </a:prstGeom>
          <a:solidFill>
            <a:srgbClr val="22304B"/>
          </a:solidFill>
          <a:ln>
            <a:noFill/>
          </a:ln>
          <a:effectLst>
            <a:outerShdw blurRad="190500" rotWithShape="0" dir="5400000" dist="8455">
              <a:srgbClr val="000000"/>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92;p44" id="509" name="Google Shape;509;p73"/>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510" name="Google Shape;510;p73"/>
          <p:cNvSpPr txBox="1"/>
          <p:nvPr/>
        </p:nvSpPr>
        <p:spPr>
          <a:xfrm>
            <a:off x="2970745" y="2531527"/>
            <a:ext cx="18442510" cy="8636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You can easily filter out price shoppers, tire kickers, or clients that don’t appreciate you when you start implement these kinds of boundaries in your firm. They will set you apart, helps build trust and authority, and shows your clients and prospects your value.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8"/>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171" name="Google Shape;171;p38"/>
          <p:cNvSpPr txBox="1"/>
          <p:nvPr/>
        </p:nvSpPr>
        <p:spPr>
          <a:xfrm>
            <a:off x="1654302" y="6345959"/>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237;p37" id="172" name="Google Shape;172;p38"/>
          <p:cNvPicPr preferRelativeResize="0"/>
          <p:nvPr/>
        </p:nvPicPr>
        <p:blipFill rotWithShape="1">
          <a:blip r:embed="rId3">
            <a:alphaModFix/>
          </a:blip>
          <a:srcRect b="0" l="0" r="0" t="0"/>
          <a:stretch/>
        </p:blipFill>
        <p:spPr>
          <a:xfrm>
            <a:off x="-30679" y="13226791"/>
            <a:ext cx="24445361" cy="931993"/>
          </a:xfrm>
          <a:prstGeom prst="rect">
            <a:avLst/>
          </a:prstGeom>
          <a:noFill/>
          <a:ln>
            <a:noFill/>
          </a:ln>
        </p:spPr>
      </p:pic>
      <p:pic>
        <p:nvPicPr>
          <p:cNvPr descr="Google Shape;238;p37" id="173" name="Google Shape;173;p38"/>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174" name="Google Shape;174;p38"/>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5" name="Google Shape;175;p38"/>
          <p:cNvSpPr txBox="1"/>
          <p:nvPr/>
        </p:nvSpPr>
        <p:spPr>
          <a:xfrm>
            <a:off x="2555099" y="3077195"/>
            <a:ext cx="19273802" cy="6959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There are 5 steps you must do to attract your ideal clients and easily get them to engage…all while charging the premium fees you know you deserve.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4"/>
          <p:cNvSpPr/>
          <p:nvPr/>
        </p:nvSpPr>
        <p:spPr>
          <a:xfrm>
            <a:off x="-148829" y="-146900"/>
            <a:ext cx="24681658" cy="3050085"/>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16" name="Google Shape;516;p74"/>
          <p:cNvSpPr txBox="1"/>
          <p:nvPr/>
        </p:nvSpPr>
        <p:spPr>
          <a:xfrm>
            <a:off x="8321030" y="3356592"/>
            <a:ext cx="15013257" cy="8839201"/>
          </a:xfrm>
          <a:prstGeom prst="rect">
            <a:avLst/>
          </a:prstGeom>
          <a:noFill/>
          <a:ln>
            <a:noFill/>
          </a:ln>
        </p:spPr>
        <p:txBody>
          <a:bodyPr anchorCtr="0" anchor="ctr" bIns="50800" lIns="50800" spcFirstLastPara="1" rIns="50800" wrap="square" tIns="50800">
            <a:spAutoFit/>
          </a:bodyPr>
          <a:lstStyle/>
          <a:p>
            <a:pPr indent="-622300" lvl="0" marL="635000" marR="0" rtl="0" algn="l">
              <a:lnSpc>
                <a:spcPct val="110000"/>
              </a:lnSpc>
              <a:spcBef>
                <a:spcPts val="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He was burnt out, attracting the wrong clients, and working harder each year but never meeting his goals</a:t>
            </a:r>
            <a:endParaRPr/>
          </a:p>
          <a:p>
            <a:pPr indent="-622300" lvl="0" marL="635000" marR="0" rtl="0" algn="l">
              <a:lnSpc>
                <a:spcPct val="110000"/>
              </a:lnSpc>
              <a:spcBef>
                <a:spcPts val="1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Felt like he was doing the same thing over and over and getting no results</a:t>
            </a:r>
            <a:endParaRPr/>
          </a:p>
          <a:p>
            <a:pPr indent="-622300" lvl="0" marL="635000" marR="0" rtl="0" algn="l">
              <a:lnSpc>
                <a:spcPct val="110000"/>
              </a:lnSpc>
              <a:spcBef>
                <a:spcPts val="1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He enrolled in our program and quickly began billing for services previously done for free, adding $10k in additional revenue in just 8 weeks!</a:t>
            </a:r>
            <a:endParaRPr/>
          </a:p>
          <a:p>
            <a:pPr indent="-622300" lvl="0" marL="635000" marR="0" rtl="0" algn="l">
              <a:lnSpc>
                <a:spcPct val="110000"/>
              </a:lnSpc>
              <a:spcBef>
                <a:spcPts val="1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He collected on his old debt and got his A/R to $0 and now gets paid upfront before starting an engagement. </a:t>
            </a:r>
            <a:endParaRPr/>
          </a:p>
          <a:p>
            <a:pPr indent="-622300" lvl="0" marL="635000" marR="0" rtl="0" algn="l">
              <a:lnSpc>
                <a:spcPct val="110000"/>
              </a:lnSpc>
              <a:spcBef>
                <a:spcPts val="1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He now spends more time with his family taking trips and his business is not suffering!</a:t>
            </a:r>
            <a:endParaRPr/>
          </a:p>
        </p:txBody>
      </p:sp>
      <p:sp>
        <p:nvSpPr>
          <p:cNvPr id="517" name="Google Shape;517;p74"/>
          <p:cNvSpPr/>
          <p:nvPr/>
        </p:nvSpPr>
        <p:spPr>
          <a:xfrm>
            <a:off x="9883347" y="12782436"/>
            <a:ext cx="4617306" cy="1269906"/>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53;p61" id="518" name="Google Shape;518;p74"/>
          <p:cNvPicPr preferRelativeResize="0"/>
          <p:nvPr/>
        </p:nvPicPr>
        <p:blipFill rotWithShape="1">
          <a:blip r:embed="rId3">
            <a:alphaModFix/>
          </a:blip>
          <a:srcRect b="0" l="0" r="0" t="0"/>
          <a:stretch/>
        </p:blipFill>
        <p:spPr>
          <a:xfrm>
            <a:off x="10016994" y="13196087"/>
            <a:ext cx="4349990" cy="442705"/>
          </a:xfrm>
          <a:prstGeom prst="rect">
            <a:avLst/>
          </a:prstGeom>
          <a:noFill/>
          <a:ln>
            <a:noFill/>
          </a:ln>
        </p:spPr>
      </p:pic>
      <p:sp>
        <p:nvSpPr>
          <p:cNvPr id="519" name="Google Shape;519;p74"/>
          <p:cNvSpPr/>
          <p:nvPr/>
        </p:nvSpPr>
        <p:spPr>
          <a:xfrm>
            <a:off x="737508" y="649800"/>
            <a:ext cx="22908904" cy="1995300"/>
          </a:xfrm>
          <a:prstGeom prst="rect">
            <a:avLst/>
          </a:prstGeom>
          <a:solidFill>
            <a:srgbClr val="22304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0" name="Google Shape;520;p74"/>
          <p:cNvSpPr txBox="1"/>
          <p:nvPr/>
        </p:nvSpPr>
        <p:spPr>
          <a:xfrm>
            <a:off x="1969648" y="659016"/>
            <a:ext cx="20444704" cy="1438251"/>
          </a:xfrm>
          <a:prstGeom prst="rect">
            <a:avLst/>
          </a:prstGeom>
          <a:noFill/>
          <a:ln>
            <a:noFill/>
          </a:ln>
        </p:spPr>
        <p:txBody>
          <a:bodyPr anchorCtr="0" anchor="ctr" bIns="71425" lIns="71425" spcFirstLastPara="1" rIns="71425" wrap="square" tIns="71425">
            <a:spAutoFit/>
          </a:bodyPr>
          <a:lstStyle/>
          <a:p>
            <a:pPr indent="0" lvl="0" marL="0" marR="0" rtl="0" algn="ctr">
              <a:lnSpc>
                <a:spcPct val="115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Meet Tommy…</a:t>
            </a:r>
            <a:endParaRPr/>
          </a:p>
        </p:txBody>
      </p:sp>
      <p:pic>
        <p:nvPicPr>
          <p:cNvPr descr="Google Shape;456;p61" id="521" name="Google Shape;521;p74"/>
          <p:cNvPicPr preferRelativeResize="0"/>
          <p:nvPr/>
        </p:nvPicPr>
        <p:blipFill rotWithShape="1">
          <a:blip r:embed="rId4">
            <a:alphaModFix/>
          </a:blip>
          <a:srcRect b="0" l="0" r="0" t="0"/>
          <a:stretch/>
        </p:blipFill>
        <p:spPr>
          <a:xfrm>
            <a:off x="1418336" y="3736497"/>
            <a:ext cx="5875401" cy="7820362"/>
          </a:xfrm>
          <a:prstGeom prst="rect">
            <a:avLst/>
          </a:prstGeom>
          <a:noFill/>
          <a:ln>
            <a:noFill/>
          </a:ln>
        </p:spPr>
      </p:pic>
      <p:sp>
        <p:nvSpPr>
          <p:cNvPr id="522" name="Google Shape;522;p74"/>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24;p58" id="523" name="Google Shape;523;p74"/>
          <p:cNvPicPr preferRelativeResize="0"/>
          <p:nvPr/>
        </p:nvPicPr>
        <p:blipFill rotWithShape="1">
          <a:blip r:embed="rId5">
            <a:alphaModFix/>
          </a:blip>
          <a:srcRect b="0" l="0" r="0" t="0"/>
          <a:stretch/>
        </p:blipFill>
        <p:spPr>
          <a:xfrm>
            <a:off x="18567510" y="12895733"/>
            <a:ext cx="5740404" cy="5842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5"/>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529" name="Google Shape;529;p75"/>
          <p:cNvSpPr txBox="1"/>
          <p:nvPr/>
        </p:nvSpPr>
        <p:spPr>
          <a:xfrm>
            <a:off x="1654302" y="6345959"/>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259;p39" id="530" name="Google Shape;530;p75"/>
          <p:cNvPicPr preferRelativeResize="0"/>
          <p:nvPr/>
        </p:nvPicPr>
        <p:blipFill rotWithShape="1">
          <a:blip r:embed="rId3">
            <a:alphaModFix/>
          </a:blip>
          <a:srcRect b="0" l="0" r="0" t="0"/>
          <a:stretch/>
        </p:blipFill>
        <p:spPr>
          <a:xfrm>
            <a:off x="-30679" y="13226791"/>
            <a:ext cx="24445361" cy="931993"/>
          </a:xfrm>
          <a:prstGeom prst="rect">
            <a:avLst/>
          </a:prstGeom>
          <a:noFill/>
          <a:ln>
            <a:noFill/>
          </a:ln>
        </p:spPr>
      </p:pic>
      <p:pic>
        <p:nvPicPr>
          <p:cNvPr descr="Google Shape;260;p39" id="531" name="Google Shape;531;p75"/>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532" name="Google Shape;532;p75"/>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33" name="Google Shape;533;p75"/>
          <p:cNvSpPr txBox="1"/>
          <p:nvPr/>
        </p:nvSpPr>
        <p:spPr>
          <a:xfrm>
            <a:off x="1789891" y="3867451"/>
            <a:ext cx="20804218" cy="495554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STEP #5:</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Be Prepared &amp; </a:t>
            </a:r>
            <a:endParaRPr/>
          </a:p>
          <a:p>
            <a:pPr indent="0" lvl="0" marL="0" marR="0" rtl="0" algn="ctr">
              <a:lnSpc>
                <a:spcPct val="115000"/>
              </a:lnSpc>
              <a:spcBef>
                <a:spcPts val="0"/>
              </a:spcBef>
              <a:spcAft>
                <a:spcPts val="0"/>
              </a:spcAft>
              <a:buClr>
                <a:srgbClr val="FFFFFF"/>
              </a:buClr>
              <a:buSzPts val="10000"/>
              <a:buFont typeface="Lato"/>
              <a:buNone/>
            </a:pPr>
            <a:r>
              <a:rPr b="1" i="0" lang="en-US" sz="10000" u="none" cap="none" strike="noStrike">
                <a:solidFill>
                  <a:srgbClr val="FFFFFF"/>
                </a:solidFill>
                <a:latin typeface="Lato"/>
                <a:ea typeface="Lato"/>
                <a:cs typeface="Lato"/>
                <a:sym typeface="Lato"/>
              </a:rPr>
              <a:t>Have a System in Place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Google Shape;299;p45" id="538" name="Google Shape;538;p76"/>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539" name="Google Shape;539;p76"/>
          <p:cNvSpPr txBox="1"/>
          <p:nvPr/>
        </p:nvSpPr>
        <p:spPr>
          <a:xfrm>
            <a:off x="2305705" y="1775430"/>
            <a:ext cx="19772590" cy="5172051"/>
          </a:xfrm>
          <a:prstGeom prst="rect">
            <a:avLst/>
          </a:prstGeom>
          <a:noFill/>
          <a:ln>
            <a:noFill/>
          </a:ln>
        </p:spPr>
        <p:txBody>
          <a:bodyPr anchorCtr="0" anchor="t" bIns="71425" lIns="71425" spcFirstLastPara="1" rIns="71425" wrap="square" tIns="71425">
            <a:spAutoFit/>
          </a:bodyPr>
          <a:lstStyle/>
          <a:p>
            <a:pPr indent="0" lvl="0" marL="0" marR="0" rtl="0" algn="ctr">
              <a:lnSpc>
                <a:spcPct val="115000"/>
              </a:lnSpc>
              <a:spcBef>
                <a:spcPts val="0"/>
              </a:spcBef>
              <a:spcAft>
                <a:spcPts val="0"/>
              </a:spcAft>
              <a:buClr>
                <a:srgbClr val="253049"/>
              </a:buClr>
              <a:buSzPts val="10000"/>
              <a:buFont typeface="Lato"/>
              <a:buNone/>
            </a:pPr>
            <a:r>
              <a:rPr b="1" i="0" lang="en-US" sz="10000" u="none" cap="none" strike="noStrike">
                <a:solidFill>
                  <a:srgbClr val="253049"/>
                </a:solidFill>
                <a:latin typeface="Lato"/>
                <a:ea typeface="Lato"/>
                <a:cs typeface="Lato"/>
                <a:sym typeface="Lato"/>
              </a:rPr>
              <a:t>POLL: Do you currently have a clear, repeatable process for sales conversations?</a:t>
            </a:r>
            <a:endParaRPr/>
          </a:p>
        </p:txBody>
      </p:sp>
      <p:sp>
        <p:nvSpPr>
          <p:cNvPr id="540" name="Google Shape;540;p76"/>
          <p:cNvSpPr txBox="1"/>
          <p:nvPr/>
        </p:nvSpPr>
        <p:spPr>
          <a:xfrm>
            <a:off x="6422481" y="8360459"/>
            <a:ext cx="11539038" cy="3422651"/>
          </a:xfrm>
          <a:prstGeom prst="rect">
            <a:avLst/>
          </a:prstGeom>
          <a:noFill/>
          <a:ln>
            <a:noFill/>
          </a:ln>
        </p:spPr>
        <p:txBody>
          <a:bodyPr anchorCtr="0" anchor="t" bIns="0" lIns="0" spcFirstLastPara="1" rIns="0" wrap="square" tIns="0">
            <a:spAutoFit/>
          </a:bodyPr>
          <a:lstStyle/>
          <a:p>
            <a:pPr indent="-513644" lvl="1" marL="513644" marR="0" rtl="0" algn="l">
              <a:lnSpc>
                <a:spcPct val="130000"/>
              </a:lnSpc>
              <a:spcBef>
                <a:spcPts val="0"/>
              </a:spcBef>
              <a:spcAft>
                <a:spcPts val="0"/>
              </a:spcAft>
              <a:buClr>
                <a:srgbClr val="253049"/>
              </a:buClr>
              <a:buSzPts val="4600"/>
              <a:buFont typeface="Arial"/>
              <a:buChar char="•"/>
            </a:pPr>
            <a:r>
              <a:rPr b="0" i="0" lang="en-US" sz="4600" u="none" cap="none" strike="noStrike">
                <a:solidFill>
                  <a:srgbClr val="253049"/>
                </a:solidFill>
                <a:latin typeface="Lato"/>
                <a:ea typeface="Lato"/>
                <a:cs typeface="Lato"/>
                <a:sym typeface="Lato"/>
              </a:rPr>
              <a:t>Yes, fully documented and repeatable!</a:t>
            </a:r>
            <a:endParaRPr/>
          </a:p>
          <a:p>
            <a:pPr indent="-513644" lvl="1" marL="513644" marR="0" rtl="0" algn="l">
              <a:lnSpc>
                <a:spcPct val="130000"/>
              </a:lnSpc>
              <a:spcBef>
                <a:spcPts val="0"/>
              </a:spcBef>
              <a:spcAft>
                <a:spcPts val="0"/>
              </a:spcAft>
              <a:buClr>
                <a:srgbClr val="253049"/>
              </a:buClr>
              <a:buSzPts val="4600"/>
              <a:buFont typeface="Arial"/>
              <a:buChar char="•"/>
            </a:pPr>
            <a:r>
              <a:rPr b="0" i="0" lang="en-US" sz="4600" u="none" cap="none" strike="noStrike">
                <a:solidFill>
                  <a:srgbClr val="253049"/>
                </a:solidFill>
                <a:latin typeface="Lato"/>
                <a:ea typeface="Lato"/>
                <a:cs typeface="Lato"/>
                <a:sym typeface="Lato"/>
              </a:rPr>
              <a:t>Kind of…but don’t always stick to it</a:t>
            </a:r>
            <a:endParaRPr/>
          </a:p>
          <a:p>
            <a:pPr indent="-513644" lvl="1" marL="513644" marR="0" rtl="0" algn="l">
              <a:lnSpc>
                <a:spcPct val="130000"/>
              </a:lnSpc>
              <a:spcBef>
                <a:spcPts val="0"/>
              </a:spcBef>
              <a:spcAft>
                <a:spcPts val="0"/>
              </a:spcAft>
              <a:buClr>
                <a:srgbClr val="253049"/>
              </a:buClr>
              <a:buSzPts val="4600"/>
              <a:buFont typeface="Arial"/>
              <a:buChar char="•"/>
            </a:pPr>
            <a:r>
              <a:rPr b="0" i="0" lang="en-US" sz="4600" u="none" cap="none" strike="noStrike">
                <a:solidFill>
                  <a:srgbClr val="253049"/>
                </a:solidFill>
                <a:latin typeface="Lato"/>
                <a:ea typeface="Lato"/>
                <a:cs typeface="Lato"/>
                <a:sym typeface="Lato"/>
              </a:rPr>
              <a:t>Not really, I mostly “wing it”</a:t>
            </a:r>
            <a:endParaRPr b="0" i="0" sz="900" u="none" cap="none" strike="noStrike">
              <a:solidFill>
                <a:srgbClr val="000000"/>
              </a:solidFill>
              <a:latin typeface="Arial"/>
              <a:ea typeface="Arial"/>
              <a:cs typeface="Arial"/>
              <a:sym typeface="Arial"/>
            </a:endParaRPr>
          </a:p>
          <a:p>
            <a:pPr indent="-513644" lvl="1" marL="513644" marR="0" rtl="0" algn="l">
              <a:lnSpc>
                <a:spcPct val="130000"/>
              </a:lnSpc>
              <a:spcBef>
                <a:spcPts val="0"/>
              </a:spcBef>
              <a:spcAft>
                <a:spcPts val="0"/>
              </a:spcAft>
              <a:buClr>
                <a:srgbClr val="253049"/>
              </a:buClr>
              <a:buSzPts val="4600"/>
              <a:buFont typeface="Arial"/>
              <a:buChar char="•"/>
            </a:pPr>
            <a:r>
              <a:rPr b="0" i="0" lang="en-US" sz="4600" u="none" cap="none" strike="noStrike">
                <a:solidFill>
                  <a:srgbClr val="253049"/>
                </a:solidFill>
                <a:latin typeface="Lato"/>
                <a:ea typeface="Lato"/>
                <a:cs typeface="Lato"/>
                <a:sym typeface="Lato"/>
              </a:rPr>
              <a:t>No, I dread sales conversations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7"/>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546" name="Google Shape;546;p77"/>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85;p49" id="547" name="Google Shape;547;p77"/>
          <p:cNvPicPr preferRelativeResize="0"/>
          <p:nvPr/>
        </p:nvPicPr>
        <p:blipFill rotWithShape="1">
          <a:blip r:embed="rId3">
            <a:alphaModFix/>
          </a:blip>
          <a:srcRect b="0" l="0" r="0" t="0"/>
          <a:stretch/>
        </p:blipFill>
        <p:spPr>
          <a:xfrm>
            <a:off x="-30679" y="13226791"/>
            <a:ext cx="24445361" cy="931988"/>
          </a:xfrm>
          <a:prstGeom prst="rect">
            <a:avLst/>
          </a:prstGeom>
          <a:noFill/>
          <a:ln>
            <a:noFill/>
          </a:ln>
        </p:spPr>
      </p:pic>
      <p:pic>
        <p:nvPicPr>
          <p:cNvPr descr="Google Shape;386;p49" id="548" name="Google Shape;548;p77"/>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549" name="Google Shape;549;p77"/>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50" name="Google Shape;550;p77"/>
          <p:cNvSpPr txBox="1"/>
          <p:nvPr/>
        </p:nvSpPr>
        <p:spPr>
          <a:xfrm>
            <a:off x="2284800" y="4913618"/>
            <a:ext cx="19814400" cy="298196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“Winging it” is costing you time, money, stress AND your ideal clients.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8"/>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56" name="Google Shape;556;p78"/>
          <p:cNvSpPr txBox="1"/>
          <p:nvPr/>
        </p:nvSpPr>
        <p:spPr>
          <a:xfrm>
            <a:off x="1092820" y="447431"/>
            <a:ext cx="22326902"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Be Prepared &amp; Have a System</a:t>
            </a:r>
            <a:endParaRPr/>
          </a:p>
        </p:txBody>
      </p:sp>
      <p:sp>
        <p:nvSpPr>
          <p:cNvPr id="557" name="Google Shape;557;p78"/>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11;p45" id="558" name="Google Shape;558;p78"/>
          <p:cNvPicPr preferRelativeResize="0"/>
          <p:nvPr/>
        </p:nvPicPr>
        <p:blipFill rotWithShape="1">
          <a:blip r:embed="rId3">
            <a:alphaModFix/>
          </a:blip>
          <a:srcRect b="0" l="0" r="0" t="0"/>
          <a:stretch/>
        </p:blipFill>
        <p:spPr>
          <a:xfrm>
            <a:off x="18567510" y="12895733"/>
            <a:ext cx="5740404" cy="584206"/>
          </a:xfrm>
          <a:prstGeom prst="rect">
            <a:avLst/>
          </a:prstGeom>
          <a:noFill/>
          <a:ln>
            <a:noFill/>
          </a:ln>
        </p:spPr>
      </p:pic>
      <p:sp>
        <p:nvSpPr>
          <p:cNvPr id="559" name="Google Shape;559;p78"/>
          <p:cNvSpPr txBox="1"/>
          <p:nvPr/>
        </p:nvSpPr>
        <p:spPr>
          <a:xfrm>
            <a:off x="1781850" y="3247752"/>
            <a:ext cx="20820300" cy="1092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6500"/>
              <a:buFont typeface="Lato"/>
              <a:buNone/>
            </a:pPr>
            <a:r>
              <a:rPr b="0" i="0" lang="en-US" sz="6500" u="none" cap="none" strike="noStrike">
                <a:solidFill>
                  <a:srgbClr val="23314C"/>
                </a:solidFill>
                <a:latin typeface="Lato"/>
                <a:ea typeface="Lato"/>
                <a:cs typeface="Lato"/>
                <a:sym typeface="Lato"/>
              </a:rPr>
              <a:t>The OLD Way</a:t>
            </a:r>
            <a:endParaRPr/>
          </a:p>
        </p:txBody>
      </p:sp>
      <p:grpSp>
        <p:nvGrpSpPr>
          <p:cNvPr id="560" name="Google Shape;560;p78"/>
          <p:cNvGrpSpPr/>
          <p:nvPr/>
        </p:nvGrpSpPr>
        <p:grpSpPr>
          <a:xfrm>
            <a:off x="504433" y="5018136"/>
            <a:ext cx="7363392" cy="3169436"/>
            <a:chOff x="0" y="-1"/>
            <a:chExt cx="7363391" cy="3169435"/>
          </a:xfrm>
        </p:grpSpPr>
        <p:sp>
          <p:nvSpPr>
            <p:cNvPr id="561" name="Google Shape;561;p78"/>
            <p:cNvSpPr/>
            <p:nvPr/>
          </p:nvSpPr>
          <p:spPr>
            <a:xfrm>
              <a:off x="0" y="-1"/>
              <a:ext cx="7363391" cy="3169435"/>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562" name="Google Shape;562;p78"/>
            <p:cNvSpPr txBox="1"/>
            <p:nvPr/>
          </p:nvSpPr>
          <p:spPr>
            <a:xfrm>
              <a:off x="1815206" y="713814"/>
              <a:ext cx="5207402" cy="15748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4900"/>
                <a:buFont typeface="Lato"/>
                <a:buNone/>
              </a:pPr>
              <a:r>
                <a:rPr b="0" i="0" lang="en-US" sz="4900" u="none" cap="none" strike="noStrike">
                  <a:solidFill>
                    <a:srgbClr val="FFFFFF"/>
                  </a:solidFill>
                  <a:latin typeface="Lato"/>
                  <a:ea typeface="Lato"/>
                  <a:cs typeface="Lato"/>
                  <a:sym typeface="Lato"/>
                </a:rPr>
                <a:t>Get as many clients as possible</a:t>
              </a:r>
              <a:endParaRPr/>
            </a:p>
          </p:txBody>
        </p:sp>
        <p:sp>
          <p:nvSpPr>
            <p:cNvPr id="563" name="Google Shape;563;p78"/>
            <p:cNvSpPr txBox="1"/>
            <p:nvPr/>
          </p:nvSpPr>
          <p:spPr>
            <a:xfrm>
              <a:off x="448473" y="887360"/>
              <a:ext cx="1028701" cy="133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5E5E5E"/>
                </a:buClr>
                <a:buSzPts val="8000"/>
                <a:buFont typeface="Arial"/>
                <a:buNone/>
              </a:pPr>
              <a:r>
                <a:rPr b="0" i="0" lang="en-US" sz="8000" u="none" cap="none" strike="noStrike">
                  <a:solidFill>
                    <a:srgbClr val="5E5E5E"/>
                  </a:solidFill>
                  <a:latin typeface="Arial"/>
                  <a:ea typeface="Arial"/>
                  <a:cs typeface="Arial"/>
                  <a:sym typeface="Arial"/>
                </a:rPr>
                <a:t>❌</a:t>
              </a:r>
              <a:endParaRPr/>
            </a:p>
          </p:txBody>
        </p:sp>
      </p:grpSp>
      <p:grpSp>
        <p:nvGrpSpPr>
          <p:cNvPr id="564" name="Google Shape;564;p78"/>
          <p:cNvGrpSpPr/>
          <p:nvPr/>
        </p:nvGrpSpPr>
        <p:grpSpPr>
          <a:xfrm>
            <a:off x="8510303" y="5018136"/>
            <a:ext cx="7413983" cy="3169436"/>
            <a:chOff x="0" y="-1"/>
            <a:chExt cx="7413982" cy="3169435"/>
          </a:xfrm>
        </p:grpSpPr>
        <p:sp>
          <p:nvSpPr>
            <p:cNvPr id="565" name="Google Shape;565;p78"/>
            <p:cNvSpPr/>
            <p:nvPr/>
          </p:nvSpPr>
          <p:spPr>
            <a:xfrm>
              <a:off x="0" y="-1"/>
              <a:ext cx="7363398" cy="3169435"/>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566" name="Google Shape;566;p78"/>
            <p:cNvSpPr txBox="1"/>
            <p:nvPr/>
          </p:nvSpPr>
          <p:spPr>
            <a:xfrm>
              <a:off x="1673477" y="413764"/>
              <a:ext cx="5740505" cy="2273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4800"/>
                <a:buFont typeface="Lato"/>
                <a:buNone/>
              </a:pPr>
              <a:r>
                <a:rPr b="0" i="0" lang="en-US" sz="4800" u="none" cap="none" strike="noStrike">
                  <a:solidFill>
                    <a:srgbClr val="FFFFFF"/>
                  </a:solidFill>
                  <a:latin typeface="Lato"/>
                  <a:ea typeface="Lato"/>
                  <a:cs typeface="Lato"/>
                  <a:sym typeface="Lato"/>
                </a:rPr>
                <a:t>Don’t know what to charge &amp; wing it with every client</a:t>
              </a:r>
              <a:endParaRPr/>
            </a:p>
          </p:txBody>
        </p:sp>
        <p:sp>
          <p:nvSpPr>
            <p:cNvPr id="567" name="Google Shape;567;p78"/>
            <p:cNvSpPr txBox="1"/>
            <p:nvPr/>
          </p:nvSpPr>
          <p:spPr>
            <a:xfrm>
              <a:off x="409613" y="892563"/>
              <a:ext cx="1028704" cy="133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5E5E5E"/>
                </a:buClr>
                <a:buSzPts val="8000"/>
                <a:buFont typeface="Arial"/>
                <a:buNone/>
              </a:pPr>
              <a:r>
                <a:rPr b="0" i="0" lang="en-US" sz="8000" u="none" cap="none" strike="noStrike">
                  <a:solidFill>
                    <a:srgbClr val="5E5E5E"/>
                  </a:solidFill>
                  <a:latin typeface="Arial"/>
                  <a:ea typeface="Arial"/>
                  <a:cs typeface="Arial"/>
                  <a:sym typeface="Arial"/>
                </a:rPr>
                <a:t>❌</a:t>
              </a:r>
              <a:endParaRPr/>
            </a:p>
          </p:txBody>
        </p:sp>
      </p:grpSp>
      <p:grpSp>
        <p:nvGrpSpPr>
          <p:cNvPr id="568" name="Google Shape;568;p78"/>
          <p:cNvGrpSpPr/>
          <p:nvPr/>
        </p:nvGrpSpPr>
        <p:grpSpPr>
          <a:xfrm>
            <a:off x="16402644" y="5018136"/>
            <a:ext cx="7363403" cy="3169436"/>
            <a:chOff x="-1" y="-1"/>
            <a:chExt cx="7363402" cy="3169435"/>
          </a:xfrm>
        </p:grpSpPr>
        <p:sp>
          <p:nvSpPr>
            <p:cNvPr id="569" name="Google Shape;569;p78"/>
            <p:cNvSpPr/>
            <p:nvPr/>
          </p:nvSpPr>
          <p:spPr>
            <a:xfrm>
              <a:off x="-1" y="-1"/>
              <a:ext cx="7363402" cy="3169435"/>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570" name="Google Shape;570;p78"/>
            <p:cNvSpPr txBox="1"/>
            <p:nvPr/>
          </p:nvSpPr>
          <p:spPr>
            <a:xfrm>
              <a:off x="2111252" y="337564"/>
              <a:ext cx="5207406" cy="22733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4800"/>
                <a:buFont typeface="Lato"/>
                <a:buNone/>
              </a:pPr>
              <a:r>
                <a:rPr b="0" i="0" lang="en-US" sz="4800" u="none" cap="none" strike="noStrike">
                  <a:solidFill>
                    <a:srgbClr val="FFFFFF"/>
                  </a:solidFill>
                  <a:latin typeface="Lato"/>
                  <a:ea typeface="Lato"/>
                  <a:cs typeface="Lato"/>
                  <a:sym typeface="Lato"/>
                </a:rPr>
                <a:t>Give discounts, negotiate or justify your fees</a:t>
              </a:r>
              <a:endParaRPr/>
            </a:p>
          </p:txBody>
        </p:sp>
        <p:sp>
          <p:nvSpPr>
            <p:cNvPr id="571" name="Google Shape;571;p78"/>
            <p:cNvSpPr txBox="1"/>
            <p:nvPr/>
          </p:nvSpPr>
          <p:spPr>
            <a:xfrm>
              <a:off x="454363" y="912760"/>
              <a:ext cx="1028705" cy="133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5E5E5E"/>
                </a:buClr>
                <a:buSzPts val="8000"/>
                <a:buFont typeface="Arial"/>
                <a:buNone/>
              </a:pPr>
              <a:r>
                <a:rPr b="0" i="0" lang="en-US" sz="8000" u="none" cap="none" strike="noStrike">
                  <a:solidFill>
                    <a:srgbClr val="5E5E5E"/>
                  </a:solidFill>
                  <a:latin typeface="Arial"/>
                  <a:ea typeface="Arial"/>
                  <a:cs typeface="Arial"/>
                  <a:sym typeface="Arial"/>
                </a:rPr>
                <a:t>❌</a:t>
              </a:r>
              <a:endParaRPr/>
            </a:p>
          </p:txBody>
        </p:sp>
      </p:grpSp>
      <p:grpSp>
        <p:nvGrpSpPr>
          <p:cNvPr id="572" name="Google Shape;572;p78"/>
          <p:cNvGrpSpPr/>
          <p:nvPr/>
        </p:nvGrpSpPr>
        <p:grpSpPr>
          <a:xfrm>
            <a:off x="583115" y="8840019"/>
            <a:ext cx="7363392" cy="3169434"/>
            <a:chOff x="0" y="0"/>
            <a:chExt cx="7363391" cy="3169432"/>
          </a:xfrm>
        </p:grpSpPr>
        <p:sp>
          <p:nvSpPr>
            <p:cNvPr id="573" name="Google Shape;573;p78"/>
            <p:cNvSpPr/>
            <p:nvPr/>
          </p:nvSpPr>
          <p:spPr>
            <a:xfrm>
              <a:off x="0" y="0"/>
              <a:ext cx="7363391" cy="3169432"/>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574" name="Google Shape;574;p78"/>
            <p:cNvSpPr txBox="1"/>
            <p:nvPr/>
          </p:nvSpPr>
          <p:spPr>
            <a:xfrm>
              <a:off x="1790385" y="501531"/>
              <a:ext cx="5099702" cy="22352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4700"/>
                <a:buFont typeface="Lato"/>
                <a:buNone/>
              </a:pPr>
              <a:r>
                <a:rPr b="0" i="0" lang="en-US" sz="4700" u="none" cap="none" strike="noStrike">
                  <a:solidFill>
                    <a:srgbClr val="FFFFFF"/>
                  </a:solidFill>
                  <a:latin typeface="Lato"/>
                  <a:ea typeface="Lato"/>
                  <a:cs typeface="Lato"/>
                  <a:sym typeface="Lato"/>
                </a:rPr>
                <a:t>Send a proposal/quote &amp; wait for a response</a:t>
              </a:r>
              <a:endParaRPr/>
            </a:p>
          </p:txBody>
        </p:sp>
        <p:sp>
          <p:nvSpPr>
            <p:cNvPr id="575" name="Google Shape;575;p78"/>
            <p:cNvSpPr txBox="1"/>
            <p:nvPr/>
          </p:nvSpPr>
          <p:spPr>
            <a:xfrm>
              <a:off x="384746" y="905262"/>
              <a:ext cx="1028704" cy="133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5E5E5E"/>
                </a:buClr>
                <a:buSzPts val="8000"/>
                <a:buFont typeface="Arial"/>
                <a:buNone/>
              </a:pPr>
              <a:r>
                <a:rPr b="0" i="0" lang="en-US" sz="8000" u="none" cap="none" strike="noStrike">
                  <a:solidFill>
                    <a:srgbClr val="5E5E5E"/>
                  </a:solidFill>
                  <a:latin typeface="Arial"/>
                  <a:ea typeface="Arial"/>
                  <a:cs typeface="Arial"/>
                  <a:sym typeface="Arial"/>
                </a:rPr>
                <a:t>❌</a:t>
              </a:r>
              <a:endParaRPr/>
            </a:p>
          </p:txBody>
        </p:sp>
      </p:grpSp>
      <p:grpSp>
        <p:nvGrpSpPr>
          <p:cNvPr id="576" name="Google Shape;576;p78"/>
          <p:cNvGrpSpPr/>
          <p:nvPr/>
        </p:nvGrpSpPr>
        <p:grpSpPr>
          <a:xfrm>
            <a:off x="8643715" y="8840019"/>
            <a:ext cx="7363392" cy="3169434"/>
            <a:chOff x="0" y="0"/>
            <a:chExt cx="7363391" cy="3169432"/>
          </a:xfrm>
        </p:grpSpPr>
        <p:sp>
          <p:nvSpPr>
            <p:cNvPr id="577" name="Google Shape;577;p78"/>
            <p:cNvSpPr/>
            <p:nvPr/>
          </p:nvSpPr>
          <p:spPr>
            <a:xfrm>
              <a:off x="0" y="0"/>
              <a:ext cx="7363391" cy="3169432"/>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578" name="Google Shape;578;p78"/>
            <p:cNvSpPr txBox="1"/>
            <p:nvPr/>
          </p:nvSpPr>
          <p:spPr>
            <a:xfrm>
              <a:off x="1876206" y="390912"/>
              <a:ext cx="5068124" cy="23876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5000"/>
                <a:buFont typeface="Lato"/>
                <a:buNone/>
              </a:pPr>
              <a:r>
                <a:rPr b="0" i="0" lang="en-US" sz="5000" u="none" cap="none" strike="noStrike">
                  <a:solidFill>
                    <a:srgbClr val="FFFFFF"/>
                  </a:solidFill>
                  <a:latin typeface="Lato"/>
                  <a:ea typeface="Lato"/>
                  <a:cs typeface="Lato"/>
                  <a:sym typeface="Lato"/>
                </a:rPr>
                <a:t>Waste time chasing clients for payment </a:t>
              </a:r>
              <a:endParaRPr/>
            </a:p>
          </p:txBody>
        </p:sp>
        <p:sp>
          <p:nvSpPr>
            <p:cNvPr id="579" name="Google Shape;579;p78"/>
            <p:cNvSpPr txBox="1"/>
            <p:nvPr/>
          </p:nvSpPr>
          <p:spPr>
            <a:xfrm>
              <a:off x="291160" y="910466"/>
              <a:ext cx="1028703" cy="133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5E5E5E"/>
                </a:buClr>
                <a:buSzPts val="8000"/>
                <a:buFont typeface="Arial"/>
                <a:buNone/>
              </a:pPr>
              <a:r>
                <a:rPr b="0" i="0" lang="en-US" sz="8000" u="none" cap="none" strike="noStrike">
                  <a:solidFill>
                    <a:srgbClr val="5E5E5E"/>
                  </a:solidFill>
                  <a:latin typeface="Arial"/>
                  <a:ea typeface="Arial"/>
                  <a:cs typeface="Arial"/>
                  <a:sym typeface="Arial"/>
                </a:rPr>
                <a:t>❌</a:t>
              </a:r>
              <a:endParaRPr/>
            </a:p>
          </p:txBody>
        </p:sp>
      </p:grpSp>
      <p:grpSp>
        <p:nvGrpSpPr>
          <p:cNvPr id="580" name="Google Shape;580;p78"/>
          <p:cNvGrpSpPr/>
          <p:nvPr/>
        </p:nvGrpSpPr>
        <p:grpSpPr>
          <a:xfrm>
            <a:off x="16402647" y="8840019"/>
            <a:ext cx="7683715" cy="3169434"/>
            <a:chOff x="0" y="0"/>
            <a:chExt cx="7683714" cy="3169432"/>
          </a:xfrm>
        </p:grpSpPr>
        <p:sp>
          <p:nvSpPr>
            <p:cNvPr id="581" name="Google Shape;581;p78"/>
            <p:cNvSpPr/>
            <p:nvPr/>
          </p:nvSpPr>
          <p:spPr>
            <a:xfrm>
              <a:off x="0" y="0"/>
              <a:ext cx="7363396" cy="3169432"/>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582" name="Google Shape;582;p78"/>
            <p:cNvSpPr txBox="1"/>
            <p:nvPr/>
          </p:nvSpPr>
          <p:spPr>
            <a:xfrm>
              <a:off x="1746109" y="88863"/>
              <a:ext cx="5937605" cy="2692401"/>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FFFFFF"/>
                </a:buClr>
                <a:buSzPts val="4300"/>
                <a:buFont typeface="Lato"/>
                <a:buNone/>
              </a:pPr>
              <a:r>
                <a:rPr b="0" i="0" lang="en-US" sz="4300" u="none" cap="none" strike="noStrike">
                  <a:solidFill>
                    <a:srgbClr val="FFFFFF"/>
                  </a:solidFill>
                  <a:latin typeface="Lato"/>
                  <a:ea typeface="Lato"/>
                  <a:cs typeface="Lato"/>
                  <a:sym typeface="Lato"/>
                </a:rPr>
                <a:t>Ignore A/R, &amp; cross your fingers to hope clients will eventually pay</a:t>
              </a:r>
              <a:endParaRPr/>
            </a:p>
          </p:txBody>
        </p:sp>
        <p:sp>
          <p:nvSpPr>
            <p:cNvPr id="583" name="Google Shape;583;p78"/>
            <p:cNvSpPr txBox="1"/>
            <p:nvPr/>
          </p:nvSpPr>
          <p:spPr>
            <a:xfrm>
              <a:off x="469322" y="930662"/>
              <a:ext cx="1028704" cy="1333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5E5E5E"/>
                </a:buClr>
                <a:buSzPts val="8000"/>
                <a:buFont typeface="Arial"/>
                <a:buNone/>
              </a:pPr>
              <a:r>
                <a:rPr b="0" i="0" lang="en-US" sz="8000" u="none" cap="none" strike="noStrike">
                  <a:solidFill>
                    <a:srgbClr val="5E5E5E"/>
                  </a:solidFill>
                  <a:latin typeface="Arial"/>
                  <a:ea typeface="Arial"/>
                  <a:cs typeface="Arial"/>
                  <a:sym typeface="Arial"/>
                </a:rPr>
                <a:t>❌</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9"/>
          <p:cNvSpPr/>
          <p:nvPr/>
        </p:nvSpPr>
        <p:spPr>
          <a:xfrm>
            <a:off x="-148833" y="-228603"/>
            <a:ext cx="24681608"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89" name="Google Shape;589;p79"/>
          <p:cNvSpPr/>
          <p:nvPr/>
        </p:nvSpPr>
        <p:spPr>
          <a:xfrm>
            <a:off x="-148833" y="12649199"/>
            <a:ext cx="24681608" cy="30015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44;p46" id="590" name="Google Shape;590;p79"/>
          <p:cNvPicPr preferRelativeResize="0"/>
          <p:nvPr/>
        </p:nvPicPr>
        <p:blipFill rotWithShape="1">
          <a:blip r:embed="rId3">
            <a:alphaModFix/>
          </a:blip>
          <a:srcRect b="0" l="0" r="0" t="0"/>
          <a:stretch/>
        </p:blipFill>
        <p:spPr>
          <a:xfrm>
            <a:off x="18567510" y="12895733"/>
            <a:ext cx="5740404" cy="584206"/>
          </a:xfrm>
          <a:prstGeom prst="rect">
            <a:avLst/>
          </a:prstGeom>
          <a:noFill/>
          <a:ln>
            <a:noFill/>
          </a:ln>
        </p:spPr>
      </p:pic>
      <p:sp>
        <p:nvSpPr>
          <p:cNvPr id="591" name="Google Shape;591;p79"/>
          <p:cNvSpPr txBox="1"/>
          <p:nvPr/>
        </p:nvSpPr>
        <p:spPr>
          <a:xfrm>
            <a:off x="1571547" y="3489849"/>
            <a:ext cx="21240902" cy="8356601"/>
          </a:xfrm>
          <a:prstGeom prst="rect">
            <a:avLst/>
          </a:prstGeom>
          <a:noFill/>
          <a:ln>
            <a:noFill/>
          </a:ln>
        </p:spPr>
        <p:txBody>
          <a:bodyPr anchorCtr="0" anchor="ctr" bIns="50800" lIns="50800" spcFirstLastPara="1" rIns="50800" wrap="square" tIns="50800">
            <a:spAutoFit/>
          </a:bodyPr>
          <a:lstStyle/>
          <a:p>
            <a:pPr indent="-577850" lvl="0" marL="577850" marR="0" rtl="0" algn="l">
              <a:lnSpc>
                <a:spcPct val="100000"/>
              </a:lnSpc>
              <a:spcBef>
                <a:spcPts val="0"/>
              </a:spcBef>
              <a:spcAft>
                <a:spcPts val="0"/>
              </a:spcAft>
              <a:buClr>
                <a:srgbClr val="23314C"/>
              </a:buClr>
              <a:buSzPts val="4800"/>
              <a:buFont typeface="Lato"/>
              <a:buChar char="•"/>
            </a:pPr>
            <a:r>
              <a:rPr b="1" i="0" lang="en-US" sz="4800" u="none" cap="none" strike="noStrike">
                <a:solidFill>
                  <a:srgbClr val="23314C"/>
                </a:solidFill>
                <a:latin typeface="Lato"/>
                <a:ea typeface="Lato"/>
                <a:cs typeface="Lato"/>
                <a:sym typeface="Lato"/>
              </a:rPr>
              <a:t>Not having a system in your firm is costing you time, money, stress, AND clients.</a:t>
            </a:r>
            <a:endParaRPr b="0" i="0" sz="1400" u="none" cap="none" strike="noStrike">
              <a:solidFill>
                <a:srgbClr val="000000"/>
              </a:solidFill>
              <a:latin typeface="Arial"/>
              <a:ea typeface="Arial"/>
              <a:cs typeface="Arial"/>
              <a:sym typeface="Arial"/>
            </a:endParaRPr>
          </a:p>
          <a:p>
            <a:pPr indent="-577850" lvl="0" marL="577850" marR="0" rtl="0" algn="l">
              <a:lnSpc>
                <a:spcPct val="100000"/>
              </a:lnSpc>
              <a:spcBef>
                <a:spcPts val="2000"/>
              </a:spcBef>
              <a:spcAft>
                <a:spcPts val="0"/>
              </a:spcAft>
              <a:buClr>
                <a:srgbClr val="23314C"/>
              </a:buClr>
              <a:buSzPts val="4800"/>
              <a:buFont typeface="Lato"/>
              <a:buChar char="•"/>
            </a:pPr>
            <a:r>
              <a:rPr b="1" i="0" lang="en-US" sz="4800" u="none" cap="none" strike="noStrike">
                <a:solidFill>
                  <a:srgbClr val="23314C"/>
                </a:solidFill>
                <a:latin typeface="Lato"/>
                <a:ea typeface="Lato"/>
                <a:cs typeface="Lato"/>
                <a:sym typeface="Lato"/>
              </a:rPr>
              <a:t>Implementing a sales system in your firm </a:t>
            </a:r>
            <a:r>
              <a:rPr b="0" i="0" lang="en-US" sz="4800" u="none" cap="none" strike="noStrike">
                <a:solidFill>
                  <a:srgbClr val="23314C"/>
                </a:solidFill>
                <a:latin typeface="Lato"/>
                <a:ea typeface="Lato"/>
                <a:cs typeface="Lato"/>
                <a:sym typeface="Lato"/>
              </a:rPr>
              <a:t>allows you to engage your ideal clients and charge fees you’ve never thought were possible to charge </a:t>
            </a:r>
            <a:endParaRPr b="0" i="0" sz="1400" u="none" cap="none" strike="noStrike">
              <a:solidFill>
                <a:srgbClr val="000000"/>
              </a:solidFill>
              <a:latin typeface="Arial"/>
              <a:ea typeface="Arial"/>
              <a:cs typeface="Arial"/>
              <a:sym typeface="Arial"/>
            </a:endParaRPr>
          </a:p>
          <a:p>
            <a:pPr indent="-577850" lvl="0" marL="577850" marR="0" rtl="0" algn="l">
              <a:lnSpc>
                <a:spcPct val="100000"/>
              </a:lnSpc>
              <a:spcBef>
                <a:spcPts val="200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It also allows you to get paid upfront by giving them confidence that </a:t>
            </a:r>
            <a:r>
              <a:rPr b="1" i="0" lang="en-US" sz="4800" u="none" cap="none" strike="noStrike">
                <a:solidFill>
                  <a:srgbClr val="23314C"/>
                </a:solidFill>
                <a:latin typeface="Lato"/>
                <a:ea typeface="Lato"/>
                <a:cs typeface="Lato"/>
                <a:sym typeface="Lato"/>
              </a:rPr>
              <a:t>you are providing them results they can’t get from anyone else. </a:t>
            </a:r>
            <a:endParaRPr b="0" i="0" sz="1400" u="none" cap="none" strike="noStrike">
              <a:solidFill>
                <a:srgbClr val="000000"/>
              </a:solidFill>
              <a:latin typeface="Arial"/>
              <a:ea typeface="Arial"/>
              <a:cs typeface="Arial"/>
              <a:sym typeface="Arial"/>
            </a:endParaRPr>
          </a:p>
          <a:p>
            <a:pPr indent="-577850" lvl="0" marL="577850" marR="0" rtl="0" algn="l">
              <a:lnSpc>
                <a:spcPct val="100000"/>
              </a:lnSpc>
              <a:spcBef>
                <a:spcPts val="2000"/>
              </a:spcBef>
              <a:spcAft>
                <a:spcPts val="0"/>
              </a:spcAft>
              <a:buClr>
                <a:srgbClr val="23314C"/>
              </a:buClr>
              <a:buSzPts val="4800"/>
              <a:buFont typeface="Lato"/>
              <a:buChar char="•"/>
            </a:pPr>
            <a:r>
              <a:rPr b="1" i="0" lang="en-US" sz="4800" u="none" cap="none" strike="noStrike">
                <a:solidFill>
                  <a:srgbClr val="23314C"/>
                </a:solidFill>
                <a:latin typeface="Lato"/>
                <a:ea typeface="Lato"/>
                <a:cs typeface="Lato"/>
                <a:sym typeface="Lato"/>
              </a:rPr>
              <a:t>Without a system in place, </a:t>
            </a:r>
            <a:r>
              <a:rPr b="0" i="0" lang="en-US" sz="4800" u="none" cap="none" strike="noStrike">
                <a:solidFill>
                  <a:srgbClr val="23314C"/>
                </a:solidFill>
                <a:latin typeface="Lato"/>
                <a:ea typeface="Lato"/>
                <a:cs typeface="Lato"/>
                <a:sym typeface="Lato"/>
              </a:rPr>
              <a:t>you will end up overworked, underpaid, and burnt out!</a:t>
            </a:r>
            <a:endParaRPr b="0" i="0" sz="1400" u="none" cap="none" strike="noStrike">
              <a:solidFill>
                <a:srgbClr val="000000"/>
              </a:solidFill>
              <a:latin typeface="Arial"/>
              <a:ea typeface="Arial"/>
              <a:cs typeface="Arial"/>
              <a:sym typeface="Arial"/>
            </a:endParaRPr>
          </a:p>
          <a:p>
            <a:pPr indent="-577850" lvl="0" marL="577850" marR="0" rtl="0" algn="l">
              <a:lnSpc>
                <a:spcPct val="100000"/>
              </a:lnSpc>
              <a:spcBef>
                <a:spcPts val="200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When you have a system and a process, you just have to repeat the steps. No more reinventing the wheel with every client!</a:t>
            </a:r>
            <a:endParaRPr/>
          </a:p>
        </p:txBody>
      </p:sp>
      <p:sp>
        <p:nvSpPr>
          <p:cNvPr id="592" name="Google Shape;592;p79"/>
          <p:cNvSpPr txBox="1"/>
          <p:nvPr/>
        </p:nvSpPr>
        <p:spPr>
          <a:xfrm>
            <a:off x="1092820" y="447431"/>
            <a:ext cx="22326902"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Be Prepared &amp; Have a System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grpSp>
        <p:nvGrpSpPr>
          <p:cNvPr id="597" name="Google Shape;597;p80"/>
          <p:cNvGrpSpPr/>
          <p:nvPr/>
        </p:nvGrpSpPr>
        <p:grpSpPr>
          <a:xfrm>
            <a:off x="16963054" y="3388185"/>
            <a:ext cx="6731010" cy="8217654"/>
            <a:chOff x="-1" y="-1"/>
            <a:chExt cx="6731008" cy="8217652"/>
          </a:xfrm>
        </p:grpSpPr>
        <p:sp>
          <p:nvSpPr>
            <p:cNvPr id="598" name="Google Shape;598;p80"/>
            <p:cNvSpPr/>
            <p:nvPr/>
          </p:nvSpPr>
          <p:spPr>
            <a:xfrm>
              <a:off x="-1" y="-1"/>
              <a:ext cx="6731008" cy="8217652"/>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599" name="Google Shape;599;p80"/>
            <p:cNvSpPr txBox="1"/>
            <p:nvPr/>
          </p:nvSpPr>
          <p:spPr>
            <a:xfrm>
              <a:off x="396684" y="373449"/>
              <a:ext cx="5937606" cy="3759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GET PAYMENT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UP FRONT</a:t>
              </a:r>
              <a:endParaRPr/>
            </a:p>
          </p:txBody>
        </p:sp>
      </p:grpSp>
      <p:grpSp>
        <p:nvGrpSpPr>
          <p:cNvPr id="600" name="Google Shape;600;p80"/>
          <p:cNvGrpSpPr/>
          <p:nvPr/>
        </p:nvGrpSpPr>
        <p:grpSpPr>
          <a:xfrm>
            <a:off x="8890780" y="3388185"/>
            <a:ext cx="6731009" cy="8217654"/>
            <a:chOff x="-1" y="-1"/>
            <a:chExt cx="6731008" cy="8217652"/>
          </a:xfrm>
        </p:grpSpPr>
        <p:sp>
          <p:nvSpPr>
            <p:cNvPr id="601" name="Google Shape;601;p80"/>
            <p:cNvSpPr/>
            <p:nvPr/>
          </p:nvSpPr>
          <p:spPr>
            <a:xfrm>
              <a:off x="-1" y="-1"/>
              <a:ext cx="6731008" cy="8217652"/>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02" name="Google Shape;602;p80"/>
            <p:cNvSpPr txBox="1"/>
            <p:nvPr/>
          </p:nvSpPr>
          <p:spPr>
            <a:xfrm>
              <a:off x="396685" y="607237"/>
              <a:ext cx="5937636"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PRESENT</a:t>
              </a:r>
              <a:endParaRPr/>
            </a:p>
          </p:txBody>
        </p:sp>
      </p:grpSp>
      <p:grpSp>
        <p:nvGrpSpPr>
          <p:cNvPr id="603" name="Google Shape;603;p80"/>
          <p:cNvGrpSpPr/>
          <p:nvPr/>
        </p:nvGrpSpPr>
        <p:grpSpPr>
          <a:xfrm>
            <a:off x="822741" y="3388185"/>
            <a:ext cx="6726774" cy="8217654"/>
            <a:chOff x="-1" y="-1"/>
            <a:chExt cx="6726772" cy="8217652"/>
          </a:xfrm>
        </p:grpSpPr>
        <p:sp>
          <p:nvSpPr>
            <p:cNvPr id="604" name="Google Shape;604;p80"/>
            <p:cNvSpPr/>
            <p:nvPr/>
          </p:nvSpPr>
          <p:spPr>
            <a:xfrm>
              <a:off x="-1" y="-1"/>
              <a:ext cx="6726772" cy="8217652"/>
            </a:xfrm>
            <a:prstGeom prst="rect">
              <a:avLst/>
            </a:prstGeom>
            <a:solidFill>
              <a:srgbClr val="23314C"/>
            </a:solidFill>
            <a:ln cap="flat" cmpd="sng" w="254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5E5E5E"/>
                </a:buClr>
                <a:buSzPts val="1400"/>
                <a:buFont typeface="Arial"/>
                <a:buNone/>
              </a:pPr>
              <a:r>
                <a:t/>
              </a:r>
              <a:endParaRPr b="0" i="0" sz="1400" u="none" cap="none" strike="noStrike">
                <a:solidFill>
                  <a:srgbClr val="5E5E5E"/>
                </a:solidFill>
                <a:latin typeface="Arial"/>
                <a:ea typeface="Arial"/>
                <a:cs typeface="Arial"/>
                <a:sym typeface="Arial"/>
              </a:endParaRPr>
            </a:p>
          </p:txBody>
        </p:sp>
        <p:sp>
          <p:nvSpPr>
            <p:cNvPr id="605" name="Google Shape;605;p80"/>
            <p:cNvSpPr txBox="1"/>
            <p:nvPr/>
          </p:nvSpPr>
          <p:spPr>
            <a:xfrm>
              <a:off x="394566" y="607237"/>
              <a:ext cx="5937638"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PRICE</a:t>
              </a:r>
              <a:endParaRPr/>
            </a:p>
          </p:txBody>
        </p:sp>
      </p:grpSp>
      <p:sp>
        <p:nvSpPr>
          <p:cNvPr id="606" name="Google Shape;606;p80"/>
          <p:cNvSpPr txBox="1"/>
          <p:nvPr/>
        </p:nvSpPr>
        <p:spPr>
          <a:xfrm>
            <a:off x="1217313" y="6098399"/>
            <a:ext cx="5937600" cy="4673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5000"/>
              <a:buFont typeface="Lato"/>
              <a:buNone/>
            </a:pPr>
            <a:r>
              <a:rPr b="0" i="0" lang="en-US" sz="5000" u="none" cap="none" strike="noStrike">
                <a:solidFill>
                  <a:srgbClr val="FFFFFF"/>
                </a:solidFill>
                <a:latin typeface="Lato"/>
                <a:ea typeface="Lato"/>
                <a:cs typeface="Lato"/>
                <a:sym typeface="Lato"/>
              </a:rPr>
              <a:t>Figure out EXACTLY what to charge before the meeting, package your services &amp; price based on VALUE</a:t>
            </a:r>
            <a:endParaRPr/>
          </a:p>
        </p:txBody>
      </p:sp>
      <p:sp>
        <p:nvSpPr>
          <p:cNvPr id="607" name="Google Shape;607;p80"/>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08" name="Google Shape;608;p80"/>
          <p:cNvSpPr txBox="1"/>
          <p:nvPr/>
        </p:nvSpPr>
        <p:spPr>
          <a:xfrm>
            <a:off x="1092820" y="447430"/>
            <a:ext cx="22326902"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The 3 P’s: Price + Present = Payment Upfront</a:t>
            </a:r>
            <a:endParaRPr/>
          </a:p>
        </p:txBody>
      </p:sp>
      <p:sp>
        <p:nvSpPr>
          <p:cNvPr id="609" name="Google Shape;609;p80"/>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63;p47" id="610" name="Google Shape;610;p80"/>
          <p:cNvPicPr preferRelativeResize="0"/>
          <p:nvPr/>
        </p:nvPicPr>
        <p:blipFill rotWithShape="1">
          <a:blip r:embed="rId3">
            <a:alphaModFix/>
          </a:blip>
          <a:srcRect b="0" l="0" r="0" t="0"/>
          <a:stretch/>
        </p:blipFill>
        <p:spPr>
          <a:xfrm>
            <a:off x="18567510" y="12895733"/>
            <a:ext cx="5740404" cy="584206"/>
          </a:xfrm>
          <a:prstGeom prst="rect">
            <a:avLst/>
          </a:prstGeom>
          <a:noFill/>
          <a:ln>
            <a:noFill/>
          </a:ln>
        </p:spPr>
      </p:pic>
      <p:sp>
        <p:nvSpPr>
          <p:cNvPr id="611" name="Google Shape;611;p80"/>
          <p:cNvSpPr txBox="1"/>
          <p:nvPr/>
        </p:nvSpPr>
        <p:spPr>
          <a:xfrm>
            <a:off x="9583390" y="6090780"/>
            <a:ext cx="5345787" cy="4673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5000"/>
              <a:buFont typeface="Lato"/>
              <a:buNone/>
            </a:pPr>
            <a:r>
              <a:rPr b="0" i="0" lang="en-US" sz="5000" u="none" cap="none" strike="noStrike">
                <a:solidFill>
                  <a:srgbClr val="FFFFFF"/>
                </a:solidFill>
                <a:latin typeface="Lato"/>
                <a:ea typeface="Lato"/>
                <a:cs typeface="Lato"/>
                <a:sym typeface="Lato"/>
              </a:rPr>
              <a:t>Present your findings and services in a very specific way so clients see your value</a:t>
            </a:r>
            <a:endParaRPr/>
          </a:p>
        </p:txBody>
      </p:sp>
      <p:sp>
        <p:nvSpPr>
          <p:cNvPr id="612" name="Google Shape;612;p80"/>
          <p:cNvSpPr txBox="1"/>
          <p:nvPr/>
        </p:nvSpPr>
        <p:spPr>
          <a:xfrm>
            <a:off x="18021431" y="7457943"/>
            <a:ext cx="4766703" cy="3911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5000"/>
              <a:buFont typeface="Lato"/>
              <a:buNone/>
            </a:pPr>
            <a:r>
              <a:rPr b="0" i="0" lang="en-US" sz="5000" u="none" cap="none" strike="noStrike">
                <a:solidFill>
                  <a:srgbClr val="FFFFFF"/>
                </a:solidFill>
                <a:latin typeface="Lato"/>
                <a:ea typeface="Lato"/>
                <a:cs typeface="Lato"/>
                <a:sym typeface="Lato"/>
              </a:rPr>
              <a:t>Because clients feel 100% confident you will deliver results</a:t>
            </a:r>
            <a:endParaRPr/>
          </a:p>
        </p:txBody>
      </p:sp>
      <p:sp>
        <p:nvSpPr>
          <p:cNvPr id="613" name="Google Shape;613;p80"/>
          <p:cNvSpPr txBox="1"/>
          <p:nvPr/>
        </p:nvSpPr>
        <p:spPr>
          <a:xfrm>
            <a:off x="7443916" y="6303209"/>
            <a:ext cx="1552462" cy="2387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8E15"/>
              </a:buClr>
              <a:buSzPts val="15000"/>
              <a:buFont typeface="Lato Black"/>
              <a:buNone/>
            </a:pPr>
            <a:r>
              <a:rPr b="1" i="0" lang="en-US" sz="15000" u="none" cap="none" strike="noStrike">
                <a:solidFill>
                  <a:srgbClr val="FF8E15"/>
                </a:solidFill>
                <a:latin typeface="Lato Black"/>
                <a:ea typeface="Lato Black"/>
                <a:cs typeface="Lato Black"/>
                <a:sym typeface="Lato Black"/>
              </a:rPr>
              <a:t>+</a:t>
            </a:r>
            <a:endParaRPr/>
          </a:p>
        </p:txBody>
      </p:sp>
      <p:sp>
        <p:nvSpPr>
          <p:cNvPr id="614" name="Google Shape;614;p80"/>
          <p:cNvSpPr txBox="1"/>
          <p:nvPr/>
        </p:nvSpPr>
        <p:spPr>
          <a:xfrm>
            <a:off x="15511952" y="6303209"/>
            <a:ext cx="1552461" cy="23876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8E15"/>
              </a:buClr>
              <a:buSzPts val="15000"/>
              <a:buFont typeface="Lato Black"/>
              <a:buNone/>
            </a:pPr>
            <a:r>
              <a:rPr b="1" i="0" lang="en-US" sz="15000" u="none" cap="none" strike="noStrike">
                <a:solidFill>
                  <a:srgbClr val="FF8E15"/>
                </a:solidFill>
                <a:latin typeface="Lato Black"/>
                <a:ea typeface="Lato Black"/>
                <a:cs typeface="Lato Black"/>
                <a:sym typeface="Lato Black"/>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81"/>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620" name="Google Shape;620;p81"/>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85;p49" id="621" name="Google Shape;621;p81"/>
          <p:cNvPicPr preferRelativeResize="0"/>
          <p:nvPr/>
        </p:nvPicPr>
        <p:blipFill rotWithShape="1">
          <a:blip r:embed="rId3">
            <a:alphaModFix/>
          </a:blip>
          <a:srcRect b="0" l="0" r="0" t="0"/>
          <a:stretch/>
        </p:blipFill>
        <p:spPr>
          <a:xfrm>
            <a:off x="-30679" y="13226791"/>
            <a:ext cx="24445361" cy="931988"/>
          </a:xfrm>
          <a:prstGeom prst="rect">
            <a:avLst/>
          </a:prstGeom>
          <a:noFill/>
          <a:ln>
            <a:noFill/>
          </a:ln>
        </p:spPr>
      </p:pic>
      <p:pic>
        <p:nvPicPr>
          <p:cNvPr descr="Google Shape;386;p49" id="622" name="Google Shape;622;p81"/>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623" name="Google Shape;623;p81"/>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88;p49" id="624" name="Google Shape;624;p81"/>
          <p:cNvPicPr preferRelativeResize="0"/>
          <p:nvPr/>
        </p:nvPicPr>
        <p:blipFill rotWithShape="1">
          <a:blip r:embed="rId4">
            <a:alphaModFix/>
          </a:blip>
          <a:srcRect b="0" l="0" r="0" t="0"/>
          <a:stretch/>
        </p:blipFill>
        <p:spPr>
          <a:xfrm>
            <a:off x="18567510" y="12336933"/>
            <a:ext cx="5740404" cy="584206"/>
          </a:xfrm>
          <a:prstGeom prst="rect">
            <a:avLst/>
          </a:prstGeom>
          <a:noFill/>
          <a:ln>
            <a:noFill/>
          </a:ln>
        </p:spPr>
      </p:pic>
      <p:sp>
        <p:nvSpPr>
          <p:cNvPr id="625" name="Google Shape;625;p81"/>
          <p:cNvSpPr txBox="1"/>
          <p:nvPr/>
        </p:nvSpPr>
        <p:spPr>
          <a:xfrm>
            <a:off x="2284800" y="3404858"/>
            <a:ext cx="19814400" cy="599948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You can eliminate 90% of the time wasting strategies you’ve been doing, and replace it with this step-by-step system.</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pic>
        <p:nvPicPr>
          <p:cNvPr descr="Google Shape;394;p50" id="630" name="Google Shape;630;p82"/>
          <p:cNvPicPr preferRelativeResize="0"/>
          <p:nvPr/>
        </p:nvPicPr>
        <p:blipFill rotWithShape="1">
          <a:blip r:embed="rId3">
            <a:alphaModFix/>
          </a:blip>
          <a:srcRect b="0" l="0" r="0" t="0"/>
          <a:stretch/>
        </p:blipFill>
        <p:spPr>
          <a:xfrm>
            <a:off x="-30679" y="13226791"/>
            <a:ext cx="24445361" cy="931988"/>
          </a:xfrm>
          <a:prstGeom prst="rect">
            <a:avLst/>
          </a:prstGeom>
          <a:noFill/>
          <a:ln>
            <a:noFill/>
          </a:ln>
        </p:spPr>
      </p:pic>
      <p:pic>
        <p:nvPicPr>
          <p:cNvPr descr="Google Shape;395;p50" id="631" name="Google Shape;631;p82"/>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632" name="Google Shape;632;p82"/>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33" name="Google Shape;633;p82"/>
          <p:cNvSpPr txBox="1"/>
          <p:nvPr/>
        </p:nvSpPr>
        <p:spPr>
          <a:xfrm>
            <a:off x="4068517" y="485831"/>
            <a:ext cx="162471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BONUS STEP: Invest in Mentoring</a:t>
            </a:r>
            <a:endParaRPr/>
          </a:p>
        </p:txBody>
      </p:sp>
      <p:sp>
        <p:nvSpPr>
          <p:cNvPr id="634" name="Google Shape;634;p82"/>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99;p50" id="635" name="Google Shape;635;p82"/>
          <p:cNvPicPr preferRelativeResize="0"/>
          <p:nvPr/>
        </p:nvPicPr>
        <p:blipFill rotWithShape="1">
          <a:blip r:embed="rId4">
            <a:alphaModFix/>
          </a:blip>
          <a:srcRect b="0" l="0" r="0" t="0"/>
          <a:stretch/>
        </p:blipFill>
        <p:spPr>
          <a:xfrm>
            <a:off x="18567510" y="12895733"/>
            <a:ext cx="5740404" cy="584206"/>
          </a:xfrm>
          <a:prstGeom prst="rect">
            <a:avLst/>
          </a:prstGeom>
          <a:noFill/>
          <a:ln>
            <a:noFill/>
          </a:ln>
        </p:spPr>
      </p:pic>
      <p:sp>
        <p:nvSpPr>
          <p:cNvPr id="636" name="Google Shape;636;p82"/>
          <p:cNvSpPr txBox="1"/>
          <p:nvPr/>
        </p:nvSpPr>
        <p:spPr>
          <a:xfrm>
            <a:off x="1812749" y="3636861"/>
            <a:ext cx="20758502" cy="7759701"/>
          </a:xfrm>
          <a:prstGeom prst="rect">
            <a:avLst/>
          </a:prstGeom>
          <a:noFill/>
          <a:ln>
            <a:noFill/>
          </a:ln>
        </p:spPr>
        <p:txBody>
          <a:bodyPr anchorCtr="0" anchor="ctr" bIns="50800" lIns="50800" spcFirstLastPara="1" rIns="50800" wrap="square" tIns="50800">
            <a:spAutoFit/>
          </a:bodyPr>
          <a:lstStyle/>
          <a:p>
            <a:pPr indent="-698500" lvl="0" marL="698500" marR="0" rtl="0" algn="l">
              <a:lnSpc>
                <a:spcPct val="100000"/>
              </a:lnSpc>
              <a:spcBef>
                <a:spcPts val="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As simple as this is, </a:t>
            </a:r>
            <a:r>
              <a:rPr b="1" i="0" lang="en-US" sz="4800" u="none" cap="none" strike="noStrike">
                <a:solidFill>
                  <a:srgbClr val="23314C"/>
                </a:solidFill>
                <a:latin typeface="Lato"/>
                <a:ea typeface="Lato"/>
                <a:cs typeface="Lato"/>
                <a:sym typeface="Lato"/>
              </a:rPr>
              <a:t>there are a million ways to mess it up</a:t>
            </a:r>
            <a:r>
              <a:rPr b="0" i="0" lang="en-US" sz="4800" u="none" cap="none" strike="noStrike">
                <a:solidFill>
                  <a:srgbClr val="23314C"/>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a:p>
            <a:pPr indent="-698500" lvl="0" marL="698500" marR="0" rtl="0" algn="l">
              <a:lnSpc>
                <a:spcPct val="100000"/>
              </a:lnSpc>
              <a:spcBef>
                <a:spcPts val="300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Why try to figure it out on your own when someone can just </a:t>
            </a:r>
            <a:r>
              <a:rPr b="1" i="0" lang="en-US" sz="4800" u="none" cap="none" strike="noStrike">
                <a:solidFill>
                  <a:srgbClr val="23314C"/>
                </a:solidFill>
                <a:latin typeface="Lato"/>
                <a:ea typeface="Lato"/>
                <a:cs typeface="Lato"/>
                <a:sym typeface="Lato"/>
              </a:rPr>
              <a:t>hand you the answers</a:t>
            </a:r>
            <a:r>
              <a:rPr b="0" i="0" lang="en-US" sz="4800" u="none" cap="none" strike="noStrike">
                <a:solidFill>
                  <a:srgbClr val="23314C"/>
                </a:solidFill>
                <a:latin typeface="Lato"/>
                <a:ea typeface="Lato"/>
                <a:cs typeface="Lato"/>
                <a:sym typeface="Lato"/>
              </a:rPr>
              <a:t>? </a:t>
            </a:r>
            <a:endParaRPr b="0" i="0" sz="1400" u="none" cap="none" strike="noStrike">
              <a:solidFill>
                <a:srgbClr val="000000"/>
              </a:solidFill>
              <a:latin typeface="Arial"/>
              <a:ea typeface="Arial"/>
              <a:cs typeface="Arial"/>
              <a:sym typeface="Arial"/>
            </a:endParaRPr>
          </a:p>
          <a:p>
            <a:pPr indent="-698500" lvl="0" marL="698500" marR="0" rtl="0" algn="l">
              <a:lnSpc>
                <a:spcPct val="100000"/>
              </a:lnSpc>
              <a:spcBef>
                <a:spcPts val="3000"/>
              </a:spcBef>
              <a:spcAft>
                <a:spcPts val="0"/>
              </a:spcAft>
              <a:buClr>
                <a:srgbClr val="23314C"/>
              </a:buClr>
              <a:buSzPts val="4800"/>
              <a:buFont typeface="Lato"/>
              <a:buChar char="•"/>
            </a:pPr>
            <a:r>
              <a:rPr b="0" i="0" lang="en-US" sz="4800" u="none" cap="none" strike="noStrike">
                <a:solidFill>
                  <a:srgbClr val="23314C"/>
                </a:solidFill>
                <a:latin typeface="Lato"/>
                <a:ea typeface="Lato"/>
                <a:cs typeface="Lato"/>
                <a:sym typeface="Lato"/>
              </a:rPr>
              <a:t>I have helped over 389 accounting, fractional CFO, tax and bookkeeping firm owners quickly grow their firm revenue, </a:t>
            </a:r>
            <a:r>
              <a:rPr b="1" i="0" lang="en-US" sz="4800" u="none" cap="none" strike="noStrike">
                <a:solidFill>
                  <a:srgbClr val="23314C"/>
                </a:solidFill>
                <a:latin typeface="Lato"/>
                <a:ea typeface="Lato"/>
                <a:cs typeface="Lato"/>
                <a:sym typeface="Lato"/>
              </a:rPr>
              <a:t>eliminate all A/R</a:t>
            </a:r>
            <a:r>
              <a:rPr b="0" i="0" lang="en-US" sz="4800" u="none" cap="none" strike="noStrike">
                <a:solidFill>
                  <a:srgbClr val="23314C"/>
                </a:solidFill>
                <a:latin typeface="Lato"/>
                <a:ea typeface="Lato"/>
                <a:cs typeface="Lato"/>
                <a:sym typeface="Lato"/>
              </a:rPr>
              <a:t>, all without the stress &amp; burnout.</a:t>
            </a:r>
            <a:endParaRPr b="0" i="0" sz="1400" u="none" cap="none" strike="noStrike">
              <a:solidFill>
                <a:srgbClr val="000000"/>
              </a:solidFill>
              <a:latin typeface="Arial"/>
              <a:ea typeface="Arial"/>
              <a:cs typeface="Arial"/>
              <a:sym typeface="Arial"/>
            </a:endParaRPr>
          </a:p>
          <a:p>
            <a:pPr indent="-698500" lvl="0" marL="698500" marR="0" rtl="0" algn="l">
              <a:lnSpc>
                <a:spcPct val="100000"/>
              </a:lnSpc>
              <a:spcBef>
                <a:spcPts val="3000"/>
              </a:spcBef>
              <a:spcAft>
                <a:spcPts val="0"/>
              </a:spcAft>
              <a:buClr>
                <a:srgbClr val="23314C"/>
              </a:buClr>
              <a:buSzPts val="4800"/>
              <a:buFont typeface="Lato"/>
              <a:buChar char="•"/>
            </a:pPr>
            <a:r>
              <a:rPr b="1" i="0" lang="en-US" sz="4800" u="none" cap="none" strike="noStrike">
                <a:solidFill>
                  <a:srgbClr val="23314C"/>
                </a:solidFill>
                <a:latin typeface="Lato"/>
                <a:ea typeface="Lato"/>
                <a:cs typeface="Lato"/>
                <a:sym typeface="Lato"/>
              </a:rPr>
              <a:t>We turned their firms completely around </a:t>
            </a:r>
            <a:r>
              <a:rPr b="0" i="0" lang="en-US" sz="4800" u="none" cap="none" strike="noStrike">
                <a:solidFill>
                  <a:srgbClr val="23314C"/>
                </a:solidFill>
                <a:latin typeface="Lato"/>
                <a:ea typeface="Lato"/>
                <a:cs typeface="Lato"/>
                <a:sym typeface="Lato"/>
              </a:rPr>
              <a:t>so that they can</a:t>
            </a:r>
            <a:r>
              <a:rPr b="1" i="0" lang="en-US" sz="4800" u="none" cap="none" strike="noStrike">
                <a:solidFill>
                  <a:srgbClr val="23314C"/>
                </a:solidFill>
                <a:latin typeface="Lato"/>
                <a:ea typeface="Lato"/>
                <a:cs typeface="Lato"/>
                <a:sym typeface="Lato"/>
              </a:rPr>
              <a:t> actually have relaxed success and go on vacations </a:t>
            </a:r>
            <a:r>
              <a:rPr b="0" i="0" lang="en-US" sz="4800" u="none" cap="none" strike="noStrike">
                <a:solidFill>
                  <a:srgbClr val="23314C"/>
                </a:solidFill>
                <a:latin typeface="Lato"/>
                <a:ea typeface="Lato"/>
                <a:cs typeface="Lato"/>
                <a:sym typeface="Lato"/>
              </a:rPr>
              <a:t>that they use to only dream about before.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descr="Google Shape;405;p51" id="641" name="Google Shape;641;p83"/>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642" name="Google Shape;642;p83"/>
          <p:cNvSpPr txBox="1"/>
          <p:nvPr/>
        </p:nvSpPr>
        <p:spPr>
          <a:xfrm>
            <a:off x="3230850" y="2539999"/>
            <a:ext cx="17922300" cy="8636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8000"/>
              <a:buFont typeface="Lato"/>
              <a:buNone/>
            </a:pPr>
            <a:r>
              <a:rPr b="0" i="0" lang="en-US" sz="8000" u="none" cap="none" strike="noStrike">
                <a:solidFill>
                  <a:srgbClr val="23314C"/>
                </a:solidFill>
                <a:latin typeface="Lato"/>
                <a:ea typeface="Lato"/>
                <a:cs typeface="Lato"/>
                <a:sym typeface="Lato"/>
              </a:rPr>
              <a:t>My team and I have set aside some time in the next 48 hours to speak to you personally about how </a:t>
            </a:r>
            <a:r>
              <a:rPr b="1" i="0" lang="en-US" sz="8000" u="none" cap="none" strike="noStrike">
                <a:solidFill>
                  <a:srgbClr val="23314C"/>
                </a:solidFill>
                <a:latin typeface="Lato"/>
                <a:ea typeface="Lato"/>
                <a:cs typeface="Lato"/>
                <a:sym typeface="Lato"/>
              </a:rPr>
              <a:t>you can apply these ideas to your firm starting TODAY.</a:t>
            </a:r>
            <a:endParaRPr b="1" i="0" sz="1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23314C"/>
              </a:solidFill>
              <a:latin typeface="Lato"/>
              <a:ea typeface="Lato"/>
              <a:cs typeface="Lato"/>
              <a:sym typeface="Lato"/>
            </a:endParaRPr>
          </a:p>
          <a:p>
            <a:pPr indent="0" lvl="0" marL="0" marR="0" rtl="0" algn="ctr">
              <a:lnSpc>
                <a:spcPct val="100000"/>
              </a:lnSpc>
              <a:spcBef>
                <a:spcPts val="0"/>
              </a:spcBef>
              <a:spcAft>
                <a:spcPts val="0"/>
              </a:spcAft>
              <a:buClr>
                <a:srgbClr val="23314C"/>
              </a:buClr>
              <a:buSzPts val="8000"/>
              <a:buFont typeface="Lato"/>
              <a:buNone/>
            </a:pPr>
            <a:r>
              <a:rPr b="1" i="0" lang="en-US" sz="8000" u="none" cap="none" strike="noStrike">
                <a:solidFill>
                  <a:srgbClr val="23314C"/>
                </a:solidFill>
                <a:latin typeface="Lato"/>
                <a:ea typeface="Lato"/>
                <a:cs typeface="Lato"/>
                <a:sym typeface="Lato"/>
              </a:rPr>
              <a:t>www.theabundantcall.com</a:t>
            </a:r>
            <a:endParaRPr/>
          </a:p>
        </p:txBody>
      </p:sp>
      <p:sp>
        <p:nvSpPr>
          <p:cNvPr id="643" name="Google Shape;643;p83"/>
          <p:cNvSpPr/>
          <p:nvPr/>
        </p:nvSpPr>
        <p:spPr>
          <a:xfrm>
            <a:off x="-148829" y="12649200"/>
            <a:ext cx="24681658" cy="2040509"/>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08;p51" id="644" name="Google Shape;644;p83"/>
          <p:cNvPicPr preferRelativeResize="0"/>
          <p:nvPr/>
        </p:nvPicPr>
        <p:blipFill rotWithShape="1">
          <a:blip r:embed="rId4">
            <a:alphaModFix/>
          </a:blip>
          <a:srcRect b="0" l="0" r="0" t="0"/>
          <a:stretch/>
        </p:blipFill>
        <p:spPr>
          <a:xfrm>
            <a:off x="18567510" y="12895733"/>
            <a:ext cx="5740404" cy="5842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Google Shape;159;p32" id="180" name="Google Shape;180;p39"/>
          <p:cNvPicPr preferRelativeResize="0"/>
          <p:nvPr/>
        </p:nvPicPr>
        <p:blipFill rotWithShape="1">
          <a:blip r:embed="rId3">
            <a:alphaModFix/>
          </a:blip>
          <a:srcRect b="0" l="0" r="0" t="0"/>
          <a:stretch/>
        </p:blipFill>
        <p:spPr>
          <a:xfrm>
            <a:off x="13517813" y="0"/>
            <a:ext cx="12319795" cy="13716002"/>
          </a:xfrm>
          <a:prstGeom prst="rect">
            <a:avLst/>
          </a:prstGeom>
          <a:noFill/>
          <a:ln>
            <a:noFill/>
          </a:ln>
        </p:spPr>
      </p:pic>
      <p:sp>
        <p:nvSpPr>
          <p:cNvPr id="181" name="Google Shape;181;p39"/>
          <p:cNvSpPr/>
          <p:nvPr/>
        </p:nvSpPr>
        <p:spPr>
          <a:xfrm>
            <a:off x="11104511" y="-2216936"/>
            <a:ext cx="6136993" cy="18149872"/>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82" name="Google Shape;182;p39"/>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83" name="Google Shape;183;p39"/>
          <p:cNvSpPr txBox="1"/>
          <p:nvPr/>
        </p:nvSpPr>
        <p:spPr>
          <a:xfrm>
            <a:off x="3787622" y="471973"/>
            <a:ext cx="16808756" cy="13970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Why You Should Listen to Me</a:t>
            </a:r>
            <a:endParaRPr/>
          </a:p>
        </p:txBody>
      </p:sp>
      <p:sp>
        <p:nvSpPr>
          <p:cNvPr id="184" name="Google Shape;184;p39"/>
          <p:cNvSpPr txBox="1"/>
          <p:nvPr/>
        </p:nvSpPr>
        <p:spPr>
          <a:xfrm>
            <a:off x="961325" y="4102487"/>
            <a:ext cx="15650700" cy="7411500"/>
          </a:xfrm>
          <a:prstGeom prst="rect">
            <a:avLst/>
          </a:prstGeom>
          <a:noFill/>
          <a:ln>
            <a:noFill/>
          </a:ln>
        </p:spPr>
        <p:txBody>
          <a:bodyPr anchorCtr="0" anchor="ctr" bIns="50800" lIns="50800" spcFirstLastPara="1" rIns="50800" wrap="square" tIns="50800">
            <a:spAutoFit/>
          </a:bodyPr>
          <a:lstStyle/>
          <a:p>
            <a:pPr indent="0" lvl="0" marL="0" marR="0" rtl="0" algn="l">
              <a:lnSpc>
                <a:spcPct val="110000"/>
              </a:lnSpc>
              <a:spcBef>
                <a:spcPts val="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I’ve helped hundreds of accounting, tax, and bookkeeping firm owners </a:t>
            </a:r>
            <a:r>
              <a:rPr b="1" i="0" lang="en-US" sz="4500" u="none" cap="none" strike="noStrike">
                <a:solidFill>
                  <a:srgbClr val="23314C"/>
                </a:solidFill>
                <a:latin typeface="Lato"/>
                <a:ea typeface="Lato"/>
                <a:cs typeface="Lato"/>
                <a:sym typeface="Lato"/>
              </a:rPr>
              <a:t>double their firm revenue</a:t>
            </a:r>
            <a:r>
              <a:rPr b="0" i="0" lang="en-US" sz="4500" u="none" cap="none" strike="noStrike">
                <a:solidFill>
                  <a:srgbClr val="23314C"/>
                </a:solidFill>
                <a:latin typeface="Lato"/>
                <a:ea typeface="Lato"/>
                <a:cs typeface="Lato"/>
                <a:sym typeface="Lato"/>
              </a:rPr>
              <a:t> and gain time freedom by a process that I spent 20+ years perfecting.</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500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Our clients have collectively </a:t>
            </a:r>
            <a:r>
              <a:rPr b="1" i="0" lang="en-US" sz="4500" u="none" cap="none" strike="noStrike">
                <a:solidFill>
                  <a:srgbClr val="23314C"/>
                </a:solidFill>
                <a:latin typeface="Lato"/>
                <a:ea typeface="Lato"/>
                <a:cs typeface="Lato"/>
                <a:sym typeface="Lato"/>
              </a:rPr>
              <a:t>increased </a:t>
            </a:r>
            <a:r>
              <a:rPr b="0" i="0" lang="en-US" sz="4500" u="none" cap="none" strike="noStrike">
                <a:solidFill>
                  <a:srgbClr val="23314C"/>
                </a:solidFill>
                <a:latin typeface="Lato"/>
                <a:ea typeface="Lato"/>
                <a:cs typeface="Lato"/>
                <a:sym typeface="Lato"/>
              </a:rPr>
              <a:t>their revenue over </a:t>
            </a:r>
            <a:r>
              <a:rPr b="1" i="0" lang="en-US" sz="4500" u="none" cap="none" strike="noStrike">
                <a:solidFill>
                  <a:srgbClr val="23314C"/>
                </a:solidFill>
                <a:latin typeface="Lato"/>
                <a:ea typeface="Lato"/>
                <a:cs typeface="Lato"/>
                <a:sym typeface="Lato"/>
              </a:rPr>
              <a:t>$20 Million</a:t>
            </a:r>
            <a:r>
              <a:rPr b="0" i="0" lang="en-US" sz="4500" u="none" cap="none" strike="noStrike">
                <a:solidFill>
                  <a:srgbClr val="23314C"/>
                </a:solidFill>
                <a:latin typeface="Lato"/>
                <a:ea typeface="Lato"/>
                <a:cs typeface="Lato"/>
                <a:sym typeface="Lato"/>
              </a:rPr>
              <a:t> from their </a:t>
            </a:r>
            <a:r>
              <a:rPr b="1" i="0" lang="en-US" sz="4500" u="none" cap="none" strike="noStrike">
                <a:solidFill>
                  <a:srgbClr val="23314C"/>
                </a:solidFill>
                <a:latin typeface="Lato"/>
                <a:ea typeface="Lato"/>
                <a:cs typeface="Lato"/>
                <a:sym typeface="Lato"/>
              </a:rPr>
              <a:t>base revenues</a:t>
            </a:r>
            <a:r>
              <a:rPr b="0" i="0" lang="en-US" sz="4500" u="none" cap="none" strike="noStrike">
                <a:solidFill>
                  <a:srgbClr val="23314C"/>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5000"/>
              </a:spcBef>
              <a:spcAft>
                <a:spcPts val="0"/>
              </a:spcAft>
              <a:buClr>
                <a:srgbClr val="23314C"/>
              </a:buClr>
              <a:buSzPts val="4500"/>
              <a:buFont typeface="Lato"/>
              <a:buNone/>
            </a:pPr>
            <a:r>
              <a:rPr b="0" i="0" lang="en-US" sz="4500" u="none" cap="none" strike="noStrike">
                <a:solidFill>
                  <a:srgbClr val="23314C"/>
                </a:solidFill>
                <a:latin typeface="Lato"/>
                <a:ea typeface="Lato"/>
                <a:cs typeface="Lato"/>
                <a:sym typeface="Lato"/>
              </a:rPr>
              <a:t>When it comes to  helping firm owners confidently present and get paid for monthly bookkeeping</a:t>
            </a:r>
            <a:r>
              <a:rPr lang="en-US" sz="4500">
                <a:solidFill>
                  <a:srgbClr val="23314C"/>
                </a:solidFill>
                <a:latin typeface="Lato"/>
                <a:ea typeface="Lato"/>
                <a:cs typeface="Lato"/>
                <a:sym typeface="Lato"/>
              </a:rPr>
              <a:t>, tax </a:t>
            </a:r>
            <a:r>
              <a:rPr b="0" i="0" lang="en-US" sz="4500" u="none" cap="none" strike="noStrike">
                <a:solidFill>
                  <a:srgbClr val="23314C"/>
                </a:solidFill>
                <a:latin typeface="Lato"/>
                <a:ea typeface="Lato"/>
                <a:cs typeface="Lato"/>
                <a:sym typeface="Lato"/>
              </a:rPr>
              <a:t>and CFO  services,  </a:t>
            </a:r>
            <a:r>
              <a:rPr b="1" i="0" lang="en-US" sz="4500" u="none" cap="none" strike="noStrike">
                <a:solidFill>
                  <a:srgbClr val="23314C"/>
                </a:solidFill>
                <a:latin typeface="Lato"/>
                <a:ea typeface="Lato"/>
                <a:cs typeface="Lato"/>
                <a:sym typeface="Lato"/>
              </a:rPr>
              <a:t>we are the best at what we do</a:t>
            </a:r>
            <a:r>
              <a:rPr b="0" i="0" lang="en-US" sz="4500" u="none" cap="none" strike="noStrike">
                <a:solidFill>
                  <a:srgbClr val="23314C"/>
                </a:solidFill>
                <a:latin typeface="Lato"/>
                <a:ea typeface="Lato"/>
                <a:cs typeface="Lato"/>
                <a:sym typeface="Lato"/>
              </a:rPr>
              <a:t>. </a:t>
            </a:r>
            <a:endParaRPr/>
          </a:p>
        </p:txBody>
      </p:sp>
      <p:sp>
        <p:nvSpPr>
          <p:cNvPr id="185" name="Google Shape;185;p39"/>
          <p:cNvSpPr/>
          <p:nvPr/>
        </p:nvSpPr>
        <p:spPr>
          <a:xfrm>
            <a:off x="-148829" y="12649199"/>
            <a:ext cx="24681658" cy="204051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165;p32" id="186" name="Google Shape;186;p39"/>
          <p:cNvPicPr preferRelativeResize="0"/>
          <p:nvPr/>
        </p:nvPicPr>
        <p:blipFill rotWithShape="1">
          <a:blip r:embed="rId4">
            <a:alphaModFix/>
          </a:blip>
          <a:srcRect b="0" l="0" r="0" t="0"/>
          <a:stretch/>
        </p:blipFill>
        <p:spPr>
          <a:xfrm>
            <a:off x="18567510" y="12895733"/>
            <a:ext cx="5740404" cy="5842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84"/>
          <p:cNvSpPr txBox="1"/>
          <p:nvPr/>
        </p:nvSpPr>
        <p:spPr>
          <a:xfrm>
            <a:off x="2675397" y="4425347"/>
            <a:ext cx="1903320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Our goal on this call is to give you </a:t>
            </a:r>
            <a:r>
              <a:rPr b="1" i="0" lang="en-US" sz="11500" u="none" cap="none" strike="noStrike">
                <a:solidFill>
                  <a:srgbClr val="23314C"/>
                </a:solidFill>
                <a:latin typeface="Lato"/>
                <a:ea typeface="Lato"/>
                <a:cs typeface="Lato"/>
                <a:sym typeface="Lato"/>
              </a:rPr>
              <a:t>massive clarity.</a:t>
            </a:r>
            <a:endParaRPr/>
          </a:p>
        </p:txBody>
      </p:sp>
      <p:pic>
        <p:nvPicPr>
          <p:cNvPr descr="Google Shape;299;p45" id="650" name="Google Shape;650;p84"/>
          <p:cNvPicPr preferRelativeResize="0"/>
          <p:nvPr/>
        </p:nvPicPr>
        <p:blipFill rotWithShape="1">
          <a:blip r:embed="rId3">
            <a:alphaModFix/>
          </a:blip>
          <a:srcRect b="0" l="0" r="0" t="0"/>
          <a:stretch/>
        </p:blipFill>
        <p:spPr>
          <a:xfrm>
            <a:off x="0" y="0"/>
            <a:ext cx="24384000" cy="13716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grpSp>
        <p:nvGrpSpPr>
          <p:cNvPr id="655" name="Google Shape;655;p85"/>
          <p:cNvGrpSpPr/>
          <p:nvPr/>
        </p:nvGrpSpPr>
        <p:grpSpPr>
          <a:xfrm>
            <a:off x="-1304891" y="-244198"/>
            <a:ext cx="26993783" cy="3060303"/>
            <a:chOff x="0" y="0"/>
            <a:chExt cx="26993782" cy="3060302"/>
          </a:xfrm>
        </p:grpSpPr>
        <p:sp>
          <p:nvSpPr>
            <p:cNvPr id="656" name="Google Shape;656;p85"/>
            <p:cNvSpPr/>
            <p:nvPr/>
          </p:nvSpPr>
          <p:spPr>
            <a:xfrm>
              <a:off x="0" y="0"/>
              <a:ext cx="26993782" cy="3060302"/>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57" name="Google Shape;657;p85"/>
            <p:cNvSpPr txBox="1"/>
            <p:nvPr/>
          </p:nvSpPr>
          <p:spPr>
            <a:xfrm>
              <a:off x="0" y="1243739"/>
              <a:ext cx="26993782" cy="572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 </a:t>
              </a:r>
              <a:endParaRPr/>
            </a:p>
          </p:txBody>
        </p:sp>
      </p:grpSp>
      <p:sp>
        <p:nvSpPr>
          <p:cNvPr id="658" name="Google Shape;658;p85"/>
          <p:cNvSpPr txBox="1"/>
          <p:nvPr/>
        </p:nvSpPr>
        <p:spPr>
          <a:xfrm>
            <a:off x="2863034" y="334368"/>
            <a:ext cx="18657929" cy="2235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7000"/>
              <a:buFont typeface="Lato"/>
              <a:buNone/>
            </a:pPr>
            <a:r>
              <a:rPr b="1" i="0" lang="en-US" sz="7000" u="none" cap="none" strike="noStrike">
                <a:solidFill>
                  <a:srgbClr val="FFFFFF"/>
                </a:solidFill>
                <a:latin typeface="Lato"/>
                <a:ea typeface="Lato"/>
                <a:cs typeface="Lato"/>
                <a:sym typeface="Lato"/>
              </a:rPr>
              <a:t>On the Call, Our Goal Will Be to Get You Crystal Clear on Four Things…</a:t>
            </a:r>
            <a:endParaRPr/>
          </a:p>
        </p:txBody>
      </p:sp>
      <p:sp>
        <p:nvSpPr>
          <p:cNvPr id="659" name="Google Shape;659;p85"/>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26;p53" id="660" name="Google Shape;660;p85"/>
          <p:cNvPicPr preferRelativeResize="0"/>
          <p:nvPr/>
        </p:nvPicPr>
        <p:blipFill rotWithShape="1">
          <a:blip r:embed="rId3">
            <a:alphaModFix/>
          </a:blip>
          <a:srcRect b="0" l="0" r="0" t="0"/>
          <a:stretch/>
        </p:blipFill>
        <p:spPr>
          <a:xfrm>
            <a:off x="18567510" y="12895733"/>
            <a:ext cx="5740404" cy="584206"/>
          </a:xfrm>
          <a:prstGeom prst="rect">
            <a:avLst/>
          </a:prstGeom>
          <a:noFill/>
          <a:ln>
            <a:noFill/>
          </a:ln>
        </p:spPr>
      </p:pic>
      <p:sp>
        <p:nvSpPr>
          <p:cNvPr id="661" name="Google Shape;661;p85"/>
          <p:cNvSpPr txBox="1"/>
          <p:nvPr/>
        </p:nvSpPr>
        <p:spPr>
          <a:xfrm>
            <a:off x="1665181" y="4185449"/>
            <a:ext cx="21534002" cy="7239001"/>
          </a:xfrm>
          <a:prstGeom prst="rect">
            <a:avLst/>
          </a:prstGeom>
          <a:noFill/>
          <a:ln>
            <a:noFill/>
          </a:ln>
        </p:spPr>
        <p:txBody>
          <a:bodyPr anchorCtr="0" anchor="ctr" bIns="0" lIns="0" spcFirstLastPara="1" rIns="0" wrap="square" tIns="0">
            <a:spAutoFit/>
          </a:bodyPr>
          <a:lstStyle/>
          <a:p>
            <a:pPr indent="-609600" lvl="0" marL="609600" marR="0" rtl="0" algn="l">
              <a:lnSpc>
                <a:spcPct val="100000"/>
              </a:lnSpc>
              <a:spcBef>
                <a:spcPts val="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Where you want your firm to be</a:t>
            </a:r>
            <a:r>
              <a:rPr b="0" i="0" lang="en-US" sz="5000" u="none" cap="none" strike="noStrike">
                <a:solidFill>
                  <a:srgbClr val="23314C"/>
                </a:solidFill>
                <a:latin typeface="Lato"/>
                <a:ea typeface="Lato"/>
                <a:cs typeface="Lato"/>
                <a:sym typeface="Lato"/>
              </a:rPr>
              <a:t> and </a:t>
            </a:r>
            <a:r>
              <a:rPr b="1" i="0" lang="en-US" sz="5000" u="none" cap="none" strike="noStrike">
                <a:solidFill>
                  <a:srgbClr val="23314C"/>
                </a:solidFill>
                <a:latin typeface="Lato"/>
                <a:ea typeface="Lato"/>
                <a:cs typeface="Lato"/>
                <a:sym typeface="Lato"/>
              </a:rPr>
              <a:t>how you can get there quickly</a:t>
            </a:r>
            <a:r>
              <a:rPr b="0" i="0" lang="en-US" sz="5000" u="none" cap="none" strike="noStrike">
                <a:solidFill>
                  <a:srgbClr val="23314C"/>
                </a:solidFill>
                <a:latin typeface="Lato"/>
                <a:ea typeface="Lato"/>
                <a:cs typeface="Lato"/>
                <a:sym typeface="Lato"/>
              </a:rPr>
              <a:t> and avoid ALL the potential pitfalls along the way.</a:t>
            </a:r>
            <a:endParaRPr b="0" i="0" sz="1400" u="none" cap="none" strike="noStrike">
              <a:solidFill>
                <a:srgbClr val="000000"/>
              </a:solidFill>
              <a:latin typeface="Arial"/>
              <a:ea typeface="Arial"/>
              <a:cs typeface="Arial"/>
              <a:sym typeface="Arial"/>
            </a:endParaRPr>
          </a:p>
          <a:p>
            <a:pPr indent="-609600" lvl="0" marL="609600" marR="0" rtl="0" algn="l">
              <a:lnSpc>
                <a:spcPct val="100000"/>
              </a:lnSpc>
              <a:spcBef>
                <a:spcPts val="300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WHO are your dream clients? </a:t>
            </a:r>
            <a:r>
              <a:rPr b="0" i="0" lang="en-US" sz="5000" u="none" cap="none" strike="noStrike">
                <a:solidFill>
                  <a:srgbClr val="23314C"/>
                </a:solidFill>
                <a:latin typeface="Lato"/>
                <a:ea typeface="Lato"/>
                <a:cs typeface="Lato"/>
                <a:sym typeface="Lato"/>
              </a:rPr>
              <a:t>Who are those dream clients who will happily pay you 200%-300% more for your work? </a:t>
            </a:r>
            <a:endParaRPr b="0" i="0" sz="1400" u="none" cap="none" strike="noStrike">
              <a:solidFill>
                <a:srgbClr val="000000"/>
              </a:solidFill>
              <a:latin typeface="Arial"/>
              <a:ea typeface="Arial"/>
              <a:cs typeface="Arial"/>
              <a:sym typeface="Arial"/>
            </a:endParaRPr>
          </a:p>
          <a:p>
            <a:pPr indent="-609600" lvl="0" marL="609600" marR="0" rtl="0" algn="l">
              <a:lnSpc>
                <a:spcPct val="100000"/>
              </a:lnSpc>
              <a:spcBef>
                <a:spcPts val="300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The EXACT price you should be charging. </a:t>
            </a:r>
            <a:r>
              <a:rPr b="0" i="0" lang="en-US" sz="5000" u="none" cap="none" strike="noStrike">
                <a:solidFill>
                  <a:srgbClr val="23314C"/>
                </a:solidFill>
                <a:latin typeface="Lato"/>
                <a:ea typeface="Lato"/>
                <a:cs typeface="Lato"/>
                <a:sym typeface="Lato"/>
              </a:rPr>
              <a:t>What’s the magic number that will bring in the most revenue? </a:t>
            </a:r>
            <a:endParaRPr b="0" i="0" sz="1400" u="none" cap="none" strike="noStrike">
              <a:solidFill>
                <a:srgbClr val="000000"/>
              </a:solidFill>
              <a:latin typeface="Arial"/>
              <a:ea typeface="Arial"/>
              <a:cs typeface="Arial"/>
              <a:sym typeface="Arial"/>
            </a:endParaRPr>
          </a:p>
          <a:p>
            <a:pPr indent="-609600" lvl="0" marL="609600" marR="0" rtl="0" algn="l">
              <a:lnSpc>
                <a:spcPct val="100000"/>
              </a:lnSpc>
              <a:spcBef>
                <a:spcPts val="3000"/>
              </a:spcBef>
              <a:spcAft>
                <a:spcPts val="0"/>
              </a:spcAft>
              <a:buClr>
                <a:srgbClr val="23314C"/>
              </a:buClr>
              <a:buSzPts val="5000"/>
              <a:buFont typeface="Lato"/>
              <a:buChar char="✓"/>
            </a:pPr>
            <a:r>
              <a:rPr b="1" i="0" lang="en-US" sz="5000" u="none" cap="none" strike="noStrike">
                <a:solidFill>
                  <a:srgbClr val="23314C"/>
                </a:solidFill>
                <a:latin typeface="Lato"/>
                <a:ea typeface="Lato"/>
                <a:cs typeface="Lato"/>
                <a:sym typeface="Lato"/>
              </a:rPr>
              <a:t>The EXACT formula you should follow</a:t>
            </a:r>
            <a:r>
              <a:rPr b="0" i="0" lang="en-US" sz="5000" u="none" cap="none" strike="noStrike">
                <a:solidFill>
                  <a:srgbClr val="23314C"/>
                </a:solidFill>
                <a:latin typeface="Lato"/>
                <a:ea typeface="Lato"/>
                <a:cs typeface="Lato"/>
                <a:sym typeface="Lato"/>
              </a:rPr>
              <a:t> to confidently enroll those clients at your new premium fees, get paid upfront, all while reducing your workload</a:t>
            </a:r>
            <a:endParaRPr/>
          </a:p>
        </p:txBody>
      </p:sp>
      <p:sp>
        <p:nvSpPr>
          <p:cNvPr id="662" name="Google Shape;662;p85"/>
          <p:cNvSpPr/>
          <p:nvPr/>
        </p:nvSpPr>
        <p:spPr>
          <a:xfrm>
            <a:off x="-148829" y="12649199"/>
            <a:ext cx="24681658" cy="204051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29;p53" id="663" name="Google Shape;663;p85"/>
          <p:cNvPicPr preferRelativeResize="0"/>
          <p:nvPr/>
        </p:nvPicPr>
        <p:blipFill rotWithShape="1">
          <a:blip r:embed="rId3">
            <a:alphaModFix/>
          </a:blip>
          <a:srcRect b="0" l="0" r="0" t="0"/>
          <a:stretch/>
        </p:blipFill>
        <p:spPr>
          <a:xfrm>
            <a:off x="18567510" y="12895733"/>
            <a:ext cx="5740404" cy="5842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pic>
        <p:nvPicPr>
          <p:cNvPr descr="Google Shape;434;p54" id="668" name="Google Shape;668;p86"/>
          <p:cNvPicPr preferRelativeResize="0"/>
          <p:nvPr/>
        </p:nvPicPr>
        <p:blipFill rotWithShape="1">
          <a:blip r:embed="rId3">
            <a:alphaModFix/>
          </a:blip>
          <a:srcRect b="0" l="0" r="0" t="0"/>
          <a:stretch/>
        </p:blipFill>
        <p:spPr>
          <a:xfrm>
            <a:off x="4659750" y="1275625"/>
            <a:ext cx="15064501" cy="15064501"/>
          </a:xfrm>
          <a:prstGeom prst="rect">
            <a:avLst/>
          </a:prstGeom>
          <a:noFill/>
          <a:ln>
            <a:noFill/>
          </a:ln>
        </p:spPr>
      </p:pic>
      <p:sp>
        <p:nvSpPr>
          <p:cNvPr id="669" name="Google Shape;669;p86"/>
          <p:cNvSpPr/>
          <p:nvPr/>
        </p:nvSpPr>
        <p:spPr>
          <a:xfrm>
            <a:off x="-148829" y="12649200"/>
            <a:ext cx="24681658" cy="2040509"/>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436;p54" id="670" name="Google Shape;670;p86"/>
          <p:cNvPicPr preferRelativeResize="0"/>
          <p:nvPr/>
        </p:nvPicPr>
        <p:blipFill rotWithShape="1">
          <a:blip r:embed="rId4">
            <a:alphaModFix/>
          </a:blip>
          <a:srcRect b="0" l="0" r="0" t="0"/>
          <a:stretch/>
        </p:blipFill>
        <p:spPr>
          <a:xfrm>
            <a:off x="18567510" y="12895733"/>
            <a:ext cx="5740404" cy="584206"/>
          </a:xfrm>
          <a:prstGeom prst="rect">
            <a:avLst/>
          </a:prstGeom>
          <a:noFill/>
          <a:ln>
            <a:noFill/>
          </a:ln>
        </p:spPr>
      </p:pic>
      <p:sp>
        <p:nvSpPr>
          <p:cNvPr id="671" name="Google Shape;671;p86"/>
          <p:cNvSpPr/>
          <p:nvPr/>
        </p:nvSpPr>
        <p:spPr>
          <a:xfrm>
            <a:off x="-148801" y="-215275"/>
            <a:ext cx="24681602" cy="3505800"/>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72" name="Google Shape;672;p86"/>
          <p:cNvSpPr txBox="1"/>
          <p:nvPr/>
        </p:nvSpPr>
        <p:spPr>
          <a:xfrm>
            <a:off x="4659750" y="498925"/>
            <a:ext cx="15064501" cy="26162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Click Below to Grab Your Spot!</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FFFFFF"/>
              </a:buClr>
              <a:buSzPts val="8500"/>
              <a:buFont typeface="Lato"/>
              <a:buNone/>
            </a:pPr>
            <a:r>
              <a:rPr b="1" i="0" lang="en-US" sz="8500" u="none" cap="none" strike="noStrike">
                <a:solidFill>
                  <a:srgbClr val="FFFFFF"/>
                </a:solidFill>
                <a:latin typeface="Lato"/>
                <a:ea typeface="Lato"/>
                <a:cs typeface="Lato"/>
                <a:sym typeface="Lato"/>
              </a:rPr>
              <a:t>www.theabundantcall.com</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87"/>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678" name="Google Shape;678;p87"/>
          <p:cNvSpPr txBox="1"/>
          <p:nvPr/>
        </p:nvSpPr>
        <p:spPr>
          <a:xfrm>
            <a:off x="1654302" y="6345963"/>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385;p49" id="679" name="Google Shape;679;p87"/>
          <p:cNvPicPr preferRelativeResize="0"/>
          <p:nvPr/>
        </p:nvPicPr>
        <p:blipFill rotWithShape="1">
          <a:blip r:embed="rId3">
            <a:alphaModFix/>
          </a:blip>
          <a:srcRect b="0" l="0" r="0" t="0"/>
          <a:stretch/>
        </p:blipFill>
        <p:spPr>
          <a:xfrm>
            <a:off x="-30679" y="13226791"/>
            <a:ext cx="24445361" cy="931988"/>
          </a:xfrm>
          <a:prstGeom prst="rect">
            <a:avLst/>
          </a:prstGeom>
          <a:noFill/>
          <a:ln>
            <a:noFill/>
          </a:ln>
        </p:spPr>
      </p:pic>
      <p:pic>
        <p:nvPicPr>
          <p:cNvPr descr="Google Shape;386;p49" id="680" name="Google Shape;680;p87"/>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681" name="Google Shape;681;p87"/>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388;p49" id="682" name="Google Shape;682;p87"/>
          <p:cNvPicPr preferRelativeResize="0"/>
          <p:nvPr/>
        </p:nvPicPr>
        <p:blipFill rotWithShape="1">
          <a:blip r:embed="rId4">
            <a:alphaModFix/>
          </a:blip>
          <a:srcRect b="0" l="0" r="0" t="0"/>
          <a:stretch/>
        </p:blipFill>
        <p:spPr>
          <a:xfrm>
            <a:off x="18567510" y="12336933"/>
            <a:ext cx="5740404" cy="584206"/>
          </a:xfrm>
          <a:prstGeom prst="rect">
            <a:avLst/>
          </a:prstGeom>
          <a:noFill/>
          <a:ln>
            <a:noFill/>
          </a:ln>
        </p:spPr>
      </p:pic>
      <p:sp>
        <p:nvSpPr>
          <p:cNvPr id="683" name="Google Shape;683;p87"/>
          <p:cNvSpPr txBox="1"/>
          <p:nvPr/>
        </p:nvSpPr>
        <p:spPr>
          <a:xfrm>
            <a:off x="2284800" y="5667998"/>
            <a:ext cx="19814400" cy="1473201"/>
          </a:xfrm>
          <a:prstGeom prst="rect">
            <a:avLst/>
          </a:prstGeom>
          <a:noFill/>
          <a:ln>
            <a:noFill/>
          </a:ln>
        </p:spPr>
        <p:txBody>
          <a:bodyPr anchorCtr="0" anchor="ctr" bIns="50800" lIns="50800" spcFirstLastPara="1" rIns="50800" wrap="square" tIns="50800">
            <a:spAutoFit/>
          </a:bodyPr>
          <a:lstStyle/>
          <a:p>
            <a:pPr indent="0" lvl="0" marL="0" marR="0" rtl="0" algn="ctr">
              <a:lnSpc>
                <a:spcPct val="110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Q&amp;A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0"/>
          <p:cNvSpPr txBox="1"/>
          <p:nvPr/>
        </p:nvSpPr>
        <p:spPr>
          <a:xfrm>
            <a:off x="4429979" y="3095690"/>
            <a:ext cx="15524042"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Shift summary/one-liner</a:t>
            </a:r>
            <a:endParaRPr/>
          </a:p>
        </p:txBody>
      </p:sp>
      <p:sp>
        <p:nvSpPr>
          <p:cNvPr id="192" name="Google Shape;192;p40"/>
          <p:cNvSpPr txBox="1"/>
          <p:nvPr/>
        </p:nvSpPr>
        <p:spPr>
          <a:xfrm>
            <a:off x="1654302" y="6345959"/>
            <a:ext cx="21075396" cy="3606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23314C"/>
              </a:buClr>
              <a:buSzPts val="11500"/>
              <a:buFont typeface="Lato"/>
              <a:buNone/>
            </a:pPr>
            <a:r>
              <a:rPr b="0" i="0" lang="en-US" sz="11500" u="none" cap="none" strike="noStrike">
                <a:solidFill>
                  <a:srgbClr val="23314C"/>
                </a:solidFill>
                <a:latin typeface="Lato"/>
                <a:ea typeface="Lato"/>
                <a:cs typeface="Lato"/>
                <a:sym typeface="Lato"/>
              </a:rPr>
              <a:t>This process is the backbone of a successful firm.</a:t>
            </a:r>
            <a:endParaRPr/>
          </a:p>
        </p:txBody>
      </p:sp>
      <p:pic>
        <p:nvPicPr>
          <p:cNvPr descr="Google Shape;259;p39" id="193" name="Google Shape;193;p40"/>
          <p:cNvPicPr preferRelativeResize="0"/>
          <p:nvPr/>
        </p:nvPicPr>
        <p:blipFill rotWithShape="1">
          <a:blip r:embed="rId3">
            <a:alphaModFix/>
          </a:blip>
          <a:srcRect b="0" l="0" r="0" t="0"/>
          <a:stretch/>
        </p:blipFill>
        <p:spPr>
          <a:xfrm>
            <a:off x="-30679" y="13226791"/>
            <a:ext cx="24445361" cy="931993"/>
          </a:xfrm>
          <a:prstGeom prst="rect">
            <a:avLst/>
          </a:prstGeom>
          <a:noFill/>
          <a:ln>
            <a:noFill/>
          </a:ln>
        </p:spPr>
      </p:pic>
      <p:pic>
        <p:nvPicPr>
          <p:cNvPr descr="Google Shape;260;p39" id="194" name="Google Shape;194;p40"/>
          <p:cNvPicPr preferRelativeResize="0"/>
          <p:nvPr/>
        </p:nvPicPr>
        <p:blipFill rotWithShape="1">
          <a:blip r:embed="rId3">
            <a:alphaModFix/>
          </a:blip>
          <a:srcRect b="0" l="0" r="0" t="0"/>
          <a:stretch/>
        </p:blipFill>
        <p:spPr>
          <a:xfrm>
            <a:off x="-79130" y="-463415"/>
            <a:ext cx="24542262" cy="935678"/>
          </a:xfrm>
          <a:prstGeom prst="rect">
            <a:avLst/>
          </a:prstGeom>
          <a:noFill/>
          <a:ln>
            <a:noFill/>
          </a:ln>
        </p:spPr>
      </p:pic>
      <p:sp>
        <p:nvSpPr>
          <p:cNvPr id="195" name="Google Shape;195;p40"/>
          <p:cNvSpPr/>
          <p:nvPr/>
        </p:nvSpPr>
        <p:spPr>
          <a:xfrm>
            <a:off x="-1020461" y="471493"/>
            <a:ext cx="26424924" cy="12773015"/>
          </a:xfrm>
          <a:prstGeom prst="rect">
            <a:avLst/>
          </a:prstGeom>
          <a:solidFill>
            <a:srgbClr val="22304B"/>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62;p39" id="196" name="Google Shape;196;p40"/>
          <p:cNvPicPr preferRelativeResize="0"/>
          <p:nvPr/>
        </p:nvPicPr>
        <p:blipFill rotWithShape="1">
          <a:blip r:embed="rId4">
            <a:alphaModFix/>
          </a:blip>
          <a:srcRect b="0" l="0" r="0" t="0"/>
          <a:stretch/>
        </p:blipFill>
        <p:spPr>
          <a:xfrm>
            <a:off x="18567510" y="12641733"/>
            <a:ext cx="5740404" cy="584207"/>
          </a:xfrm>
          <a:prstGeom prst="rect">
            <a:avLst/>
          </a:prstGeom>
          <a:noFill/>
          <a:ln>
            <a:noFill/>
          </a:ln>
        </p:spPr>
      </p:pic>
      <p:sp>
        <p:nvSpPr>
          <p:cNvPr id="197" name="Google Shape;197;p40"/>
          <p:cNvSpPr txBox="1"/>
          <p:nvPr/>
        </p:nvSpPr>
        <p:spPr>
          <a:xfrm>
            <a:off x="1179448" y="4819951"/>
            <a:ext cx="22025104" cy="3050541"/>
          </a:xfrm>
          <a:prstGeom prst="rect">
            <a:avLst/>
          </a:prstGeom>
          <a:noFill/>
          <a:ln>
            <a:noFill/>
          </a:ln>
        </p:spPr>
        <p:txBody>
          <a:bodyPr anchorCtr="0" anchor="ctr" bIns="50800" lIns="50800" spcFirstLastPara="1" rIns="50800" wrap="square" tIns="50800">
            <a:spAutoFit/>
          </a:bodyPr>
          <a:lstStyle/>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STEP 1:</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FFFFFF"/>
              </a:buClr>
              <a:buSzPts val="9000"/>
              <a:buFont typeface="Lato"/>
              <a:buNone/>
            </a:pPr>
            <a:r>
              <a:rPr b="1" i="0" lang="en-US" sz="9000" u="none" cap="none" strike="noStrike">
                <a:solidFill>
                  <a:srgbClr val="FFFFFF"/>
                </a:solidFill>
                <a:latin typeface="Lato"/>
                <a:ea typeface="Lato"/>
                <a:cs typeface="Lato"/>
                <a:sym typeface="Lato"/>
              </a:rPr>
              <a:t>Know Your Value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1"/>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03" name="Google Shape;203;p41"/>
          <p:cNvSpPr txBox="1"/>
          <p:nvPr/>
        </p:nvSpPr>
        <p:spPr>
          <a:xfrm>
            <a:off x="2802889" y="516725"/>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Step 1: Know Your Value</a:t>
            </a:r>
            <a:endParaRPr/>
          </a:p>
        </p:txBody>
      </p:sp>
      <p:sp>
        <p:nvSpPr>
          <p:cNvPr id="204" name="Google Shape;204;p41"/>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71;p40" id="205" name="Google Shape;205;p41"/>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206" name="Google Shape;206;p41"/>
          <p:cNvSpPr txBox="1"/>
          <p:nvPr/>
        </p:nvSpPr>
        <p:spPr>
          <a:xfrm>
            <a:off x="1342649" y="3940430"/>
            <a:ext cx="21698702" cy="7584441"/>
          </a:xfrm>
          <a:prstGeom prst="rect">
            <a:avLst/>
          </a:prstGeom>
          <a:noFill/>
          <a:ln>
            <a:noFill/>
          </a:ln>
        </p:spPr>
        <p:txBody>
          <a:bodyPr anchorCtr="0" anchor="ctr" bIns="50800" lIns="50800" spcFirstLastPara="1" rIns="50800" wrap="square" tIns="50800">
            <a:spAutoFit/>
          </a:bodyPr>
          <a:lstStyle/>
          <a:p>
            <a:pPr indent="-634999" lvl="0" marL="634999" marR="0" rtl="0" algn="l">
              <a:lnSpc>
                <a:spcPct val="110000"/>
              </a:lnSpc>
              <a:spcBef>
                <a:spcPts val="0"/>
              </a:spcBef>
              <a:spcAft>
                <a:spcPts val="0"/>
              </a:spcAft>
              <a:buClr>
                <a:srgbClr val="000000"/>
              </a:buClr>
              <a:buSzPts val="4500"/>
              <a:buFont typeface="Times"/>
              <a:buChar char="•"/>
            </a:pPr>
            <a:r>
              <a:rPr b="0" i="0" lang="en-US" sz="4500" u="none" cap="none" strike="noStrike">
                <a:solidFill>
                  <a:srgbClr val="000000"/>
                </a:solidFill>
                <a:latin typeface="Lato"/>
                <a:ea typeface="Lato"/>
                <a:cs typeface="Lato"/>
                <a:sym typeface="Lato"/>
              </a:rPr>
              <a:t>Lo</a:t>
            </a:r>
            <a:r>
              <a:rPr b="0" i="0" lang="en-US" sz="4500" u="none" cap="none" strike="noStrike">
                <a:solidFill>
                  <a:srgbClr val="23314C"/>
                </a:solidFill>
                <a:latin typeface="Lato"/>
                <a:ea typeface="Lato"/>
                <a:cs typeface="Lato"/>
                <a:sym typeface="Lato"/>
              </a:rPr>
              <a:t>w prices, charging hourly, trying to beat competitors, or giving discounts are all undervaluing your knowledge, experience, and expertise</a:t>
            </a:r>
            <a:endParaRPr b="0" i="0" sz="1400" u="none" cap="none" strike="noStrike">
              <a:solidFill>
                <a:srgbClr val="23314C"/>
              </a:solidFill>
              <a:latin typeface="Arial"/>
              <a:ea typeface="Arial"/>
              <a:cs typeface="Arial"/>
              <a:sym typeface="Arial"/>
            </a:endParaRPr>
          </a:p>
          <a:p>
            <a:pPr indent="-634999" lvl="0" marL="634999" marR="0" rtl="0" algn="l">
              <a:lnSpc>
                <a:spcPct val="110000"/>
              </a:lnSpc>
              <a:spcBef>
                <a:spcPts val="2000"/>
              </a:spcBef>
              <a:spcAft>
                <a:spcPts val="0"/>
              </a:spcAft>
              <a:buClr>
                <a:srgbClr val="23314C"/>
              </a:buClr>
              <a:buSzPts val="4500"/>
              <a:buFont typeface="Times"/>
              <a:buChar char="•"/>
            </a:pPr>
            <a:r>
              <a:rPr b="0" i="0" lang="en-US" sz="4500" u="none" cap="none" strike="noStrike">
                <a:solidFill>
                  <a:srgbClr val="23314C"/>
                </a:solidFill>
                <a:latin typeface="Lato"/>
                <a:ea typeface="Lato"/>
                <a:cs typeface="Lato"/>
                <a:sym typeface="Lato"/>
              </a:rPr>
              <a:t>In reality people pay you for the RESULTS you deliver </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3314C"/>
              </a:buClr>
              <a:buSzPts val="4500"/>
              <a:buFont typeface="Times"/>
              <a:buChar char="•"/>
            </a:pPr>
            <a:r>
              <a:rPr b="0" i="0" lang="en-US" sz="4500" u="none" cap="none" strike="noStrike">
                <a:solidFill>
                  <a:srgbClr val="23314C"/>
                </a:solidFill>
                <a:latin typeface="Lato"/>
                <a:ea typeface="Lato"/>
                <a:cs typeface="Lato"/>
                <a:sym typeface="Lato"/>
              </a:rPr>
              <a:t>Higher fees actually show that you are the expert, and will help you confidently update your services to lead with advisory services and ways you help save the client money in taxes or future potential mistakes.  That communicate real ROI on your fees</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3314C"/>
              </a:buClr>
              <a:buSzPts val="4500"/>
              <a:buFont typeface="Times"/>
              <a:buChar char="•"/>
            </a:pPr>
            <a:r>
              <a:rPr b="0" i="0" lang="en-US" sz="4500" u="none" cap="none" strike="noStrike">
                <a:solidFill>
                  <a:srgbClr val="23314C"/>
                </a:solidFill>
                <a:latin typeface="Lato"/>
                <a:ea typeface="Lato"/>
                <a:cs typeface="Lato"/>
                <a:sym typeface="Lato"/>
              </a:rPr>
              <a:t>Charging for the results you deliver allows you to gain back time and freedom without losing any money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2"/>
          <p:cNvSpPr/>
          <p:nvPr/>
        </p:nvSpPr>
        <p:spPr>
          <a:xfrm>
            <a:off x="-148829" y="-228600"/>
            <a:ext cx="24681658" cy="27981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2" name="Google Shape;212;p42"/>
          <p:cNvSpPr txBox="1"/>
          <p:nvPr/>
        </p:nvSpPr>
        <p:spPr>
          <a:xfrm>
            <a:off x="2802889" y="516725"/>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Step 1: Know Your Value</a:t>
            </a:r>
            <a:endParaRPr/>
          </a:p>
        </p:txBody>
      </p:sp>
      <p:sp>
        <p:nvSpPr>
          <p:cNvPr id="213" name="Google Shape;213;p42"/>
          <p:cNvSpPr/>
          <p:nvPr/>
        </p:nvSpPr>
        <p:spPr>
          <a:xfrm>
            <a:off x="-148829" y="12649200"/>
            <a:ext cx="24681658" cy="3001368"/>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80;p41" id="214" name="Google Shape;214;p42"/>
          <p:cNvPicPr preferRelativeResize="0"/>
          <p:nvPr/>
        </p:nvPicPr>
        <p:blipFill rotWithShape="1">
          <a:blip r:embed="rId3">
            <a:alphaModFix/>
          </a:blip>
          <a:srcRect b="0" l="0" r="0" t="0"/>
          <a:stretch/>
        </p:blipFill>
        <p:spPr>
          <a:xfrm>
            <a:off x="18567510" y="12895733"/>
            <a:ext cx="5740404" cy="584207"/>
          </a:xfrm>
          <a:prstGeom prst="rect">
            <a:avLst/>
          </a:prstGeom>
          <a:noFill/>
          <a:ln>
            <a:noFill/>
          </a:ln>
        </p:spPr>
      </p:pic>
      <p:sp>
        <p:nvSpPr>
          <p:cNvPr id="215" name="Google Shape;215;p42"/>
          <p:cNvSpPr txBox="1"/>
          <p:nvPr/>
        </p:nvSpPr>
        <p:spPr>
          <a:xfrm>
            <a:off x="1841400" y="3754316"/>
            <a:ext cx="20701200" cy="7710146"/>
          </a:xfrm>
          <a:prstGeom prst="rect">
            <a:avLst/>
          </a:prstGeom>
          <a:noFill/>
          <a:ln>
            <a:noFill/>
          </a:ln>
        </p:spPr>
        <p:txBody>
          <a:bodyPr anchorCtr="0" anchor="ctr" bIns="71425" lIns="71425" spcFirstLastPara="1" rIns="71425" wrap="square" tIns="71425">
            <a:spAutoFit/>
          </a:bodyPr>
          <a:lstStyle/>
          <a:p>
            <a:pPr indent="-457200" lvl="0" marL="457200" marR="0" rtl="0" algn="l">
              <a:lnSpc>
                <a:spcPct val="115000"/>
              </a:lnSpc>
              <a:spcBef>
                <a:spcPts val="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List out your strengths, experience, and accomplishments</a:t>
            </a:r>
            <a:endParaRPr/>
          </a:p>
          <a:p>
            <a:pPr indent="-457200" lvl="0" marL="457200" marR="0" rtl="0" algn="l">
              <a:lnSpc>
                <a:spcPct val="115000"/>
              </a:lnSpc>
              <a:spcBef>
                <a:spcPts val="2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How many hours did you spend getting your degrees?</a:t>
            </a:r>
            <a:endParaRPr/>
          </a:p>
          <a:p>
            <a:pPr indent="-457200" lvl="0" marL="457200" marR="0" rtl="0" algn="l">
              <a:lnSpc>
                <a:spcPct val="115000"/>
              </a:lnSpc>
              <a:spcBef>
                <a:spcPts val="2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How much time do you spend getting CPE’s</a:t>
            </a:r>
            <a:endParaRPr/>
          </a:p>
          <a:p>
            <a:pPr indent="-457200" lvl="0" marL="457200" marR="0" rtl="0" algn="l">
              <a:lnSpc>
                <a:spcPct val="115000"/>
              </a:lnSpc>
              <a:spcBef>
                <a:spcPts val="2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Compile stories and testimonials from people you have helped and what results have you gotten for them - BONUS if you can add up $ amounts of how much you’ve saved them!</a:t>
            </a:r>
            <a:endParaRPr b="0" i="0" sz="1400" u="none" cap="none" strike="noStrike">
              <a:solidFill>
                <a:srgbClr val="000000"/>
              </a:solidFill>
              <a:latin typeface="Arial"/>
              <a:ea typeface="Arial"/>
              <a:cs typeface="Arial"/>
              <a:sym typeface="Arial"/>
            </a:endParaRPr>
          </a:p>
          <a:p>
            <a:pPr indent="-457200" lvl="0" marL="457200" marR="0" rtl="0" algn="l">
              <a:lnSpc>
                <a:spcPct val="115000"/>
              </a:lnSpc>
              <a:spcBef>
                <a:spcPts val="2000"/>
              </a:spcBef>
              <a:spcAft>
                <a:spcPts val="0"/>
              </a:spcAft>
              <a:buClr>
                <a:srgbClr val="22304B"/>
              </a:buClr>
              <a:buSzPts val="4800"/>
              <a:buFont typeface="Lato"/>
              <a:buChar char="●"/>
            </a:pPr>
            <a:r>
              <a:rPr b="0" i="0" lang="en-US" sz="4800" u="none" cap="none" strike="noStrike">
                <a:solidFill>
                  <a:srgbClr val="22304B"/>
                </a:solidFill>
                <a:latin typeface="Lato"/>
                <a:ea typeface="Lato"/>
                <a:cs typeface="Lato"/>
                <a:sym typeface="Lato"/>
              </a:rPr>
              <a:t>Think about how much time, money, and energy you have spent to get to where you are today.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Google Shape;286;p42" id="220" name="Google Shape;220;p43"/>
          <p:cNvPicPr preferRelativeResize="0"/>
          <p:nvPr/>
        </p:nvPicPr>
        <p:blipFill rotWithShape="1">
          <a:blip r:embed="rId3">
            <a:alphaModFix/>
          </a:blip>
          <a:srcRect b="0" l="0" r="0" t="0"/>
          <a:stretch/>
        </p:blipFill>
        <p:spPr>
          <a:xfrm>
            <a:off x="14034092" y="3762862"/>
            <a:ext cx="9775075" cy="7692978"/>
          </a:xfrm>
          <a:prstGeom prst="rect">
            <a:avLst/>
          </a:prstGeom>
          <a:noFill/>
          <a:ln>
            <a:noFill/>
          </a:ln>
        </p:spPr>
      </p:pic>
      <p:sp>
        <p:nvSpPr>
          <p:cNvPr id="221" name="Google Shape;221;p43"/>
          <p:cNvSpPr/>
          <p:nvPr/>
        </p:nvSpPr>
        <p:spPr>
          <a:xfrm>
            <a:off x="-148834" y="-228603"/>
            <a:ext cx="24681610" cy="2798106"/>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2" name="Google Shape;222;p43"/>
          <p:cNvSpPr txBox="1"/>
          <p:nvPr/>
        </p:nvSpPr>
        <p:spPr>
          <a:xfrm>
            <a:off x="2802889" y="516725"/>
            <a:ext cx="18778200" cy="132080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8000"/>
              <a:buFont typeface="Lato"/>
              <a:buNone/>
            </a:pPr>
            <a:r>
              <a:rPr b="1" i="0" lang="en-US" sz="8000" u="none" cap="none" strike="noStrike">
                <a:solidFill>
                  <a:srgbClr val="FFFFFF"/>
                </a:solidFill>
                <a:latin typeface="Lato"/>
                <a:ea typeface="Lato"/>
                <a:cs typeface="Lato"/>
                <a:sym typeface="Lato"/>
              </a:rPr>
              <a:t>What Are You Really Worth? </a:t>
            </a:r>
            <a:endParaRPr/>
          </a:p>
        </p:txBody>
      </p:sp>
      <p:sp>
        <p:nvSpPr>
          <p:cNvPr id="223" name="Google Shape;223;p43"/>
          <p:cNvSpPr/>
          <p:nvPr/>
        </p:nvSpPr>
        <p:spPr>
          <a:xfrm>
            <a:off x="-148834" y="12649199"/>
            <a:ext cx="24681610" cy="3001511"/>
          </a:xfrm>
          <a:prstGeom prst="rect">
            <a:avLst/>
          </a:prstGeom>
          <a:solidFill>
            <a:srgbClr val="23314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Google Shape;290;p42" id="224" name="Google Shape;224;p43"/>
          <p:cNvPicPr preferRelativeResize="0"/>
          <p:nvPr/>
        </p:nvPicPr>
        <p:blipFill rotWithShape="1">
          <a:blip r:embed="rId4">
            <a:alphaModFix/>
          </a:blip>
          <a:srcRect b="0" l="0" r="0" t="0"/>
          <a:stretch/>
        </p:blipFill>
        <p:spPr>
          <a:xfrm>
            <a:off x="18567510" y="12895733"/>
            <a:ext cx="5740404" cy="584207"/>
          </a:xfrm>
          <a:prstGeom prst="rect">
            <a:avLst/>
          </a:prstGeom>
          <a:noFill/>
          <a:ln>
            <a:noFill/>
          </a:ln>
        </p:spPr>
      </p:pic>
      <p:sp>
        <p:nvSpPr>
          <p:cNvPr id="225" name="Google Shape;225;p43"/>
          <p:cNvSpPr txBox="1"/>
          <p:nvPr/>
        </p:nvSpPr>
        <p:spPr>
          <a:xfrm>
            <a:off x="632776" y="3385671"/>
            <a:ext cx="12911088" cy="8346442"/>
          </a:xfrm>
          <a:prstGeom prst="rect">
            <a:avLst/>
          </a:prstGeom>
          <a:noFill/>
          <a:ln>
            <a:noFill/>
          </a:ln>
        </p:spPr>
        <p:txBody>
          <a:bodyPr anchorCtr="0" anchor="ctr" bIns="50800" lIns="50800" spcFirstLastPara="1" rIns="50800" wrap="square" tIns="50800">
            <a:spAutoFit/>
          </a:bodyPr>
          <a:lstStyle/>
          <a:p>
            <a:pPr indent="-634999" lvl="0" marL="634999" marR="0" rtl="0" algn="l">
              <a:lnSpc>
                <a:spcPct val="110000"/>
              </a:lnSpc>
              <a:spcBef>
                <a:spcPts val="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Formal Education - Degrees, Certifications, CPEs</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Years of Business and Career Experience</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Speaking/Community Involvement</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Industry Research and Niche Expertise</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Online Presence and Participation</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School of Hard Knocks</a:t>
            </a:r>
            <a:endParaRPr b="0" i="0" sz="1400" u="none" cap="none" strike="noStrike">
              <a:solidFill>
                <a:srgbClr val="000000"/>
              </a:solidFill>
              <a:latin typeface="Arial"/>
              <a:ea typeface="Arial"/>
              <a:cs typeface="Arial"/>
              <a:sym typeface="Arial"/>
            </a:endParaRPr>
          </a:p>
          <a:p>
            <a:pPr indent="-634999" lvl="0" marL="634999" marR="0" rtl="0" algn="l">
              <a:lnSpc>
                <a:spcPct val="110000"/>
              </a:lnSpc>
              <a:spcBef>
                <a:spcPts val="2000"/>
              </a:spcBef>
              <a:spcAft>
                <a:spcPts val="0"/>
              </a:spcAft>
              <a:buClr>
                <a:srgbClr val="22304B"/>
              </a:buClr>
              <a:buSzPts val="4500"/>
              <a:buFont typeface="Lato"/>
              <a:buChar char="•"/>
            </a:pPr>
            <a:r>
              <a:rPr b="0" i="0" lang="en-US" sz="4500" u="none" cap="none" strike="noStrike">
                <a:solidFill>
                  <a:srgbClr val="22304B"/>
                </a:solidFill>
                <a:latin typeface="Lato"/>
                <a:ea typeface="Lato"/>
                <a:cs typeface="Lato"/>
                <a:sym typeface="Lato"/>
              </a:rPr>
              <a:t>Personal Development - Books, Podcasts, Courses, Coaching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