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1pPr>
    <a:lvl2pPr marL="0" marR="0" indent="4572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2pPr>
    <a:lvl3pPr marL="0" marR="0" indent="9144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3pPr>
    <a:lvl4pPr marL="0" marR="0" indent="13716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4pPr>
    <a:lvl5pPr marL="0" marR="0" indent="18288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5pPr>
    <a:lvl6pPr marL="0" marR="0" indent="22860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6pPr>
    <a:lvl7pPr marL="0" marR="0" indent="27432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7pPr>
    <a:lvl8pPr marL="0" marR="0" indent="32004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8pPr>
    <a:lvl9pPr marL="0" marR="0" indent="36576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D5D5D5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D5D5D5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-357243"/>
              <a:satOff val="7293"/>
              <a:lumOff val="8906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D5D5D5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3">
              <a:satOff val="1412"/>
              <a:lumOff val="16412"/>
            </a:schemeClr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>
                  <a:satOff val="1412"/>
                  <a:lumOff val="16412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6E937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FFF171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A51B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E1A84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103425"/>
              <a:satOff val="-7243"/>
              <a:lumOff val="992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chemeClr val="accent5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5">
              <a:lumOff val="-14283"/>
            </a:schemeClr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5">
                  <a:lumOff val="-1428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5">
              <a:satOff val="-6299"/>
              <a:lumOff val="-32309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5D5D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1" name="Shape 19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095012" y="11918560"/>
            <a:ext cx="21971001" cy="660401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spcBef>
                <a:spcPts val="0"/>
              </a:spcBef>
              <a:buSzTx/>
              <a:buNone/>
              <a:defRPr sz="33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Body Level One…"/>
          <p:cNvSpPr txBox="1"/>
          <p:nvPr>
            <p:ph type="body" sz="quarter" idx="1" hasCustomPrompt="1"/>
          </p:nvPr>
        </p:nvSpPr>
        <p:spPr>
          <a:xfrm>
            <a:off x="1206500" y="7353300"/>
            <a:ext cx="21971000" cy="2006600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" name="Presentation Title"/>
          <p:cNvSpPr txBox="1"/>
          <p:nvPr>
            <p:ph type="title" hasCustomPrompt="1"/>
          </p:nvPr>
        </p:nvSpPr>
        <p:spPr>
          <a:xfrm>
            <a:off x="1206500" y="2616200"/>
            <a:ext cx="21971004" cy="4648200"/>
          </a:xfrm>
          <a:prstGeom prst="rect">
            <a:avLst/>
          </a:prstGeom>
        </p:spPr>
        <p:txBody>
          <a:bodyPr anchor="b"/>
          <a:lstStyle>
            <a:lvl1pPr defTabSz="355600">
              <a:defRPr spc="-119" sz="120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4" name="Google Shape;87;p17"/>
          <p:cNvSpPr txBox="1"/>
          <p:nvPr/>
        </p:nvSpPr>
        <p:spPr>
          <a:xfrm>
            <a:off x="11010802" y="12638454"/>
            <a:ext cx="2362397" cy="728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8" tIns="243798" rIns="243798" bIns="243798">
            <a:spAutoFit/>
          </a:bodyPr>
          <a:lstStyle>
            <a:lvl1pPr algn="ctr" defTabSz="2438400">
              <a:spcBef>
                <a:spcPts val="0"/>
              </a:spcBef>
              <a:defRPr sz="1600">
                <a:solidFill>
                  <a:srgbClr val="37373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Copyright 2025</a:t>
            </a:r>
          </a:p>
        </p:txBody>
      </p:sp>
      <p:pic>
        <p:nvPicPr>
          <p:cNvPr id="15" name="BE LOGO COLOR.png" descr="BE LOGO COL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734226" y="12638454"/>
            <a:ext cx="1078249" cy="728897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Rectangle 2"/>
          <p:cNvSpPr/>
          <p:nvPr/>
        </p:nvSpPr>
        <p:spPr>
          <a:xfrm>
            <a:off x="0" y="13497340"/>
            <a:ext cx="24384000" cy="218661"/>
          </a:xfrm>
          <a:prstGeom prst="rect">
            <a:avLst/>
          </a:prstGeom>
          <a:solidFill>
            <a:srgbClr val="9AC255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spcBef>
                <a:spcPts val="0"/>
              </a:spcBef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lide Subtitle"/>
          <p:cNvSpPr txBox="1"/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103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Agenda Subtitle"/>
          <p:cNvSpPr txBox="1"/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Agenda Subtitle</a:t>
            </a:r>
          </a:p>
        </p:txBody>
      </p:sp>
      <p:sp>
        <p:nvSpPr>
          <p:cNvPr id="11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6000"/>
              </a:spcBef>
              <a:buSzTx/>
              <a:buNone/>
              <a:defRPr sz="5000"/>
            </a:lvl1pPr>
            <a:lvl2pPr marL="0" indent="457200">
              <a:spcBef>
                <a:spcPts val="6000"/>
              </a:spcBef>
              <a:buSzTx/>
              <a:buNone/>
              <a:defRPr sz="5000"/>
            </a:lvl2pPr>
            <a:lvl3pPr marL="0" indent="914400">
              <a:spcBef>
                <a:spcPts val="6000"/>
              </a:spcBef>
              <a:buSzTx/>
              <a:buNone/>
              <a:defRPr sz="5000"/>
            </a:lvl3pPr>
            <a:lvl4pPr marL="0" indent="1371600">
              <a:spcBef>
                <a:spcPts val="6000"/>
              </a:spcBef>
              <a:buSzTx/>
              <a:buNone/>
              <a:defRPr sz="5000"/>
            </a:lvl4pPr>
            <a:lvl5pPr marL="0" indent="1828800">
              <a:spcBef>
                <a:spcPts val="6000"/>
              </a:spcBef>
              <a:buSzTx/>
              <a:buNone/>
              <a:defRPr sz="50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3" name="Agenda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1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Body Level One…"/>
          <p:cNvSpPr txBox="1"/>
          <p:nvPr>
            <p:ph type="body" sz="half" idx="1" hasCustomPrompt="1"/>
          </p:nvPr>
        </p:nvSpPr>
        <p:spPr>
          <a:xfrm>
            <a:off x="1206500" y="4191000"/>
            <a:ext cx="21971000" cy="40894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19" sz="120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19" sz="120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19" sz="120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19" sz="120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19" sz="120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Body Level One…"/>
          <p:cNvSpPr txBox="1"/>
          <p:nvPr>
            <p:ph type="body" idx="1" hasCustomPrompt="1"/>
          </p:nvPr>
        </p:nvSpPr>
        <p:spPr>
          <a:xfrm>
            <a:off x="1206500" y="1206500"/>
            <a:ext cx="21971000" cy="7353300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750" sz="350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750" sz="350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750" sz="350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750" sz="350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750" sz="350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0" name="Fact information"/>
          <p:cNvSpPr txBox="1"/>
          <p:nvPr>
            <p:ph type="body" sz="quarter" idx="21" hasCustomPrompt="1"/>
          </p:nvPr>
        </p:nvSpPr>
        <p:spPr>
          <a:xfrm>
            <a:off x="1206500" y="8128000"/>
            <a:ext cx="21971000" cy="10795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90000"/>
              </a:lnSpc>
              <a:spcBef>
                <a:spcPts val="0"/>
              </a:spcBef>
              <a:buSzTx/>
              <a:buNone/>
              <a:defRPr spc="-55"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Fact information</a:t>
            </a:r>
          </a:p>
        </p:txBody>
      </p:sp>
      <p:sp>
        <p:nvSpPr>
          <p:cNvPr id="1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Attribution"/>
          <p:cNvSpPr txBox="1"/>
          <p:nvPr>
            <p:ph type="body" sz="quarter" idx="21" hasCustomPrompt="1"/>
          </p:nvPr>
        </p:nvSpPr>
        <p:spPr>
          <a:xfrm>
            <a:off x="5461000" y="9563100"/>
            <a:ext cx="13728700" cy="6985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36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pPr/>
            <a:r>
              <a:t>Attribution</a:t>
            </a:r>
          </a:p>
        </p:txBody>
      </p:sp>
      <p:sp>
        <p:nvSpPr>
          <p:cNvPr id="139" name="Body Level One…"/>
          <p:cNvSpPr txBox="1"/>
          <p:nvPr>
            <p:ph type="body" sz="quarter" idx="1" hasCustomPrompt="1"/>
          </p:nvPr>
        </p:nvSpPr>
        <p:spPr>
          <a:xfrm>
            <a:off x="5194300" y="4165600"/>
            <a:ext cx="13995400" cy="4432300"/>
          </a:xfrm>
          <a:prstGeom prst="rect">
            <a:avLst/>
          </a:prstGeom>
        </p:spPr>
        <p:txBody>
          <a:bodyPr anchor="b"/>
          <a:lstStyle>
            <a:lvl1pPr marL="254000" indent="-254000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93" sz="9300">
                <a:latin typeface="+mn-lt"/>
                <a:ea typeface="+mn-ea"/>
                <a:cs typeface="+mn-cs"/>
                <a:sym typeface="Produkt Extralight"/>
              </a:defRPr>
            </a:lvl1pPr>
            <a:lvl2pPr marL="254000" indent="203200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93" sz="9300">
                <a:latin typeface="+mn-lt"/>
                <a:ea typeface="+mn-ea"/>
                <a:cs typeface="+mn-cs"/>
                <a:sym typeface="Produkt Extralight"/>
              </a:defRPr>
            </a:lvl2pPr>
            <a:lvl3pPr marL="254000" indent="660400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93" sz="9300">
                <a:latin typeface="+mn-lt"/>
                <a:ea typeface="+mn-ea"/>
                <a:cs typeface="+mn-cs"/>
                <a:sym typeface="Produkt Extralight"/>
              </a:defRPr>
            </a:lvl3pPr>
            <a:lvl4pPr marL="254000" indent="1117600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93" sz="9300">
                <a:latin typeface="+mn-lt"/>
                <a:ea typeface="+mn-ea"/>
                <a:cs typeface="+mn-cs"/>
                <a:sym typeface="Produkt Extralight"/>
              </a:defRPr>
            </a:lvl4pPr>
            <a:lvl5pPr marL="254000" indent="1574800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93" sz="93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lose-up of a curved, white, layered pattern"/>
          <p:cNvSpPr/>
          <p:nvPr>
            <p:ph type="pic" sz="quarter" idx="21"/>
          </p:nvPr>
        </p:nvSpPr>
        <p:spPr>
          <a:xfrm>
            <a:off x="1257300" y="3213100"/>
            <a:ext cx="7289800" cy="7289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8" name="Close-up of a layered pattern of gray stone"/>
          <p:cNvSpPr/>
          <p:nvPr>
            <p:ph type="pic" sz="quarter" idx="22"/>
          </p:nvPr>
        </p:nvSpPr>
        <p:spPr>
          <a:xfrm>
            <a:off x="7353300" y="3632200"/>
            <a:ext cx="9677400" cy="6451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9" name="Close-up of a white ribbed pattern"/>
          <p:cNvSpPr/>
          <p:nvPr>
            <p:ph type="pic" sz="quarter" idx="23"/>
          </p:nvPr>
        </p:nvSpPr>
        <p:spPr>
          <a:xfrm>
            <a:off x="14621933" y="3632200"/>
            <a:ext cx="9677401" cy="64572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Angular, futuristic, white corridor with shadows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 Column Slide 0"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Body Level One…"/>
          <p:cNvSpPr txBox="1"/>
          <p:nvPr>
            <p:ph type="body" sz="quarter" idx="1" hasCustomPrompt="1"/>
          </p:nvPr>
        </p:nvSpPr>
        <p:spPr>
          <a:xfrm>
            <a:off x="1404413" y="1472647"/>
            <a:ext cx="21582197" cy="445498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 defTabSz="1828800">
              <a:lnSpc>
                <a:spcPct val="90000"/>
              </a:lnSpc>
              <a:spcBef>
                <a:spcPts val="2000"/>
              </a:spcBef>
              <a:buSzTx/>
              <a:buNone/>
              <a:defRPr b="1" spc="160" sz="2400">
                <a:solidFill>
                  <a:srgbClr val="44546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  <a:lvl2pPr marL="685800" indent="-228600" defTabSz="1828800">
              <a:lnSpc>
                <a:spcPct val="90000"/>
              </a:lnSpc>
              <a:spcBef>
                <a:spcPts val="2000"/>
              </a:spcBef>
              <a:defRPr b="1" spc="160" sz="2400">
                <a:solidFill>
                  <a:srgbClr val="44546A"/>
                </a:solidFill>
                <a:latin typeface="Helvetica"/>
                <a:ea typeface="Helvetica"/>
                <a:cs typeface="Helvetica"/>
                <a:sym typeface="Helvetica"/>
              </a:defRPr>
            </a:lvl2pPr>
            <a:lvl3pPr marL="1188719" indent="-274319" defTabSz="1828800">
              <a:lnSpc>
                <a:spcPct val="90000"/>
              </a:lnSpc>
              <a:spcBef>
                <a:spcPts val="2000"/>
              </a:spcBef>
              <a:defRPr b="1" spc="160" sz="2400">
                <a:solidFill>
                  <a:srgbClr val="44546A"/>
                </a:solidFill>
                <a:latin typeface="Helvetica"/>
                <a:ea typeface="Helvetica"/>
                <a:cs typeface="Helvetica"/>
                <a:sym typeface="Helvetica"/>
              </a:defRPr>
            </a:lvl3pPr>
            <a:lvl4pPr marL="1676400" indent="-304800" defTabSz="1828800">
              <a:lnSpc>
                <a:spcPct val="90000"/>
              </a:lnSpc>
              <a:spcBef>
                <a:spcPts val="2000"/>
              </a:spcBef>
              <a:defRPr b="1" spc="160" sz="2400">
                <a:solidFill>
                  <a:srgbClr val="44546A"/>
                </a:solidFill>
                <a:latin typeface="Helvetica"/>
                <a:ea typeface="Helvetica"/>
                <a:cs typeface="Helvetica"/>
                <a:sym typeface="Helvetica"/>
              </a:defRPr>
            </a:lvl4pPr>
            <a:lvl5pPr marL="2133600" indent="-304800" defTabSz="1828800">
              <a:lnSpc>
                <a:spcPct val="90000"/>
              </a:lnSpc>
              <a:spcBef>
                <a:spcPts val="2000"/>
              </a:spcBef>
              <a:defRPr b="1" spc="160" sz="2400">
                <a:solidFill>
                  <a:srgbClr val="44546A"/>
                </a:solidFill>
                <a:latin typeface="Helvetica"/>
                <a:ea typeface="Helvetica"/>
                <a:cs typeface="Helvetica"/>
                <a:sym typeface="Helvetica"/>
              </a:defRPr>
            </a:lvl5pPr>
          </a:lstStyle>
          <a:p>
            <a:pPr/>
            <a:r>
              <a:t>SECTION 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73" name="Text Placeholder 11"/>
          <p:cNvSpPr/>
          <p:nvPr>
            <p:ph type="body" sz="quarter" idx="21" hasCustomPrompt="1"/>
          </p:nvPr>
        </p:nvSpPr>
        <p:spPr>
          <a:xfrm>
            <a:off x="1404414" y="1936551"/>
            <a:ext cx="21582196" cy="861881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 defTabSz="1463040">
              <a:lnSpc>
                <a:spcPct val="90000"/>
              </a:lnSpc>
              <a:spcBef>
                <a:spcPts val="1600"/>
              </a:spcBef>
              <a:buSzTx/>
              <a:buNone/>
              <a:defRPr sz="4480">
                <a:solidFill>
                  <a:srgbClr val="000000"/>
                </a:solidFill>
                <a:latin typeface="Yorkten Slab Norm ExBold"/>
                <a:ea typeface="Yorkten Slab Norm ExBold"/>
                <a:cs typeface="Yorkten Slab Norm ExBold"/>
                <a:sym typeface="Yorkten Slab Norm ExBold"/>
              </a:defRPr>
            </a:lvl1pPr>
          </a:lstStyle>
          <a:p>
            <a:pPr/>
            <a:r>
              <a:t>1-column slide</a:t>
            </a:r>
          </a:p>
        </p:txBody>
      </p:sp>
      <p:sp>
        <p:nvSpPr>
          <p:cNvPr id="174" name="Text Placeholder 18"/>
          <p:cNvSpPr/>
          <p:nvPr>
            <p:ph type="body" idx="22"/>
          </p:nvPr>
        </p:nvSpPr>
        <p:spPr>
          <a:xfrm>
            <a:off x="1404413" y="3203575"/>
            <a:ext cx="21583651" cy="8788401"/>
          </a:xfrm>
          <a:prstGeom prst="rect">
            <a:avLst/>
          </a:prstGeom>
        </p:spPr>
        <p:txBody>
          <a:bodyPr lIns="91439" tIns="91439" rIns="91439" bIns="91439"/>
          <a:lstStyle/>
          <a:p>
            <a:pPr defTabSz="1828800">
              <a:lnSpc>
                <a:spcPct val="90000"/>
              </a:lnSpc>
              <a:spcBef>
                <a:spcPts val="2000"/>
              </a:spcBef>
              <a:buClr>
                <a:srgbClr val="4472C4"/>
              </a:buClr>
              <a:buChar char="▪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5" name="Slide Number"/>
          <p:cNvSpPr txBox="1"/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itle Text"/>
          <p:cNvSpPr txBox="1"/>
          <p:nvPr>
            <p:ph type="title"/>
          </p:nvPr>
        </p:nvSpPr>
        <p:spPr>
          <a:xfrm>
            <a:off x="3048000" y="2244725"/>
            <a:ext cx="18288000" cy="4775201"/>
          </a:xfrm>
          <a:prstGeom prst="rect">
            <a:avLst/>
          </a:prstGeom>
        </p:spPr>
        <p:txBody>
          <a:bodyPr lIns="91439" tIns="91439" rIns="91439" bIns="91439" anchor="b"/>
          <a:lstStyle>
            <a:lvl1pPr algn="ctr" defTabSz="1828800">
              <a:defRPr spc="0" sz="120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83" name="Body Level One…"/>
          <p:cNvSpPr txBox="1"/>
          <p:nvPr>
            <p:ph type="body" sz="quarter" idx="1"/>
          </p:nvPr>
        </p:nvSpPr>
        <p:spPr>
          <a:xfrm>
            <a:off x="3048000" y="7204075"/>
            <a:ext cx="18288000" cy="3311525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 algn="ctr" defTabSz="1828800">
              <a:lnSpc>
                <a:spcPct val="90000"/>
              </a:lnSpc>
              <a:spcBef>
                <a:spcPts val="2000"/>
              </a:spcBef>
              <a:buSzTx/>
              <a:buNone/>
              <a:defRPr sz="4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 defTabSz="1828800">
              <a:lnSpc>
                <a:spcPct val="90000"/>
              </a:lnSpc>
              <a:spcBef>
                <a:spcPts val="2000"/>
              </a:spcBef>
              <a:buSzTx/>
              <a:buNone/>
              <a:defRPr sz="4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 defTabSz="1828800">
              <a:lnSpc>
                <a:spcPct val="90000"/>
              </a:lnSpc>
              <a:spcBef>
                <a:spcPts val="2000"/>
              </a:spcBef>
              <a:buSzTx/>
              <a:buNone/>
              <a:defRPr sz="4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 defTabSz="1828800">
              <a:lnSpc>
                <a:spcPct val="90000"/>
              </a:lnSpc>
              <a:spcBef>
                <a:spcPts val="2000"/>
              </a:spcBef>
              <a:buSzTx/>
              <a:buNone/>
              <a:defRPr sz="4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 defTabSz="1828800">
              <a:lnSpc>
                <a:spcPct val="90000"/>
              </a:lnSpc>
              <a:spcBef>
                <a:spcPts val="2000"/>
              </a:spcBef>
              <a:buSzTx/>
              <a:buNone/>
              <a:defRPr sz="4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4" name="Slide Number"/>
          <p:cNvSpPr txBox="1"/>
          <p:nvPr>
            <p:ph type="sldNum" sz="quarter" idx="2"/>
          </p:nvPr>
        </p:nvSpPr>
        <p:spPr>
          <a:xfrm>
            <a:off x="22203052" y="12835870"/>
            <a:ext cx="504548" cy="483910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uturistic, curved, white structure"/>
          <p:cNvSpPr/>
          <p:nvPr>
            <p:ph type="pic" idx="21"/>
          </p:nvPr>
        </p:nvSpPr>
        <p:spPr>
          <a:xfrm>
            <a:off x="0" y="-5397500"/>
            <a:ext cx="27190700" cy="203930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5" name="Author and Date"/>
          <p:cNvSpPr txBox="1"/>
          <p:nvPr>
            <p:ph type="body" sz="quarter" idx="22" hasCustomPrompt="1"/>
          </p:nvPr>
        </p:nvSpPr>
        <p:spPr>
          <a:xfrm>
            <a:off x="1206500" y="12268200"/>
            <a:ext cx="21971000" cy="660400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spcBef>
                <a:spcPts val="0"/>
              </a:spcBef>
              <a:buSzTx/>
              <a:buNone/>
              <a:defRPr sz="33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26" name="Body Level One…"/>
          <p:cNvSpPr txBox="1"/>
          <p:nvPr>
            <p:ph type="body" sz="quarter" idx="1" hasCustomPrompt="1"/>
          </p:nvPr>
        </p:nvSpPr>
        <p:spPr>
          <a:xfrm>
            <a:off x="1206500" y="7353300"/>
            <a:ext cx="21971000" cy="2006600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7" name="Presentation Title"/>
          <p:cNvSpPr txBox="1"/>
          <p:nvPr>
            <p:ph type="title" hasCustomPrompt="1"/>
          </p:nvPr>
        </p:nvSpPr>
        <p:spPr>
          <a:xfrm>
            <a:off x="1206500" y="2616200"/>
            <a:ext cx="21971004" cy="4648200"/>
          </a:xfrm>
          <a:prstGeom prst="rect">
            <a:avLst/>
          </a:prstGeom>
        </p:spPr>
        <p:txBody>
          <a:bodyPr anchor="b"/>
          <a:lstStyle>
            <a:lvl1pPr defTabSz="355600">
              <a:defRPr spc="-119" sz="120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lose-up of a curved, white, layered pattern"/>
          <p:cNvSpPr/>
          <p:nvPr>
            <p:ph type="pic" idx="21"/>
          </p:nvPr>
        </p:nvSpPr>
        <p:spPr>
          <a:xfrm>
            <a:off x="11569700" y="0"/>
            <a:ext cx="13716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6" name="Slide Title"/>
          <p:cNvSpPr txBox="1"/>
          <p:nvPr>
            <p:ph type="title" hasCustomPrompt="1"/>
          </p:nvPr>
        </p:nvSpPr>
        <p:spPr>
          <a:xfrm>
            <a:off x="1206500" y="13335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7" name="Body Level One…"/>
          <p:cNvSpPr txBox="1"/>
          <p:nvPr>
            <p:ph type="body" sz="quarter" idx="1" hasCustomPrompt="1"/>
          </p:nvPr>
        </p:nvSpPr>
        <p:spPr>
          <a:xfrm>
            <a:off x="1206500" y="7150100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Subtitle"/>
          <p:cNvSpPr txBox="1"/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46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7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Close-up of the edge of white curved stone"/>
          <p:cNvSpPr/>
          <p:nvPr>
            <p:ph type="pic" idx="21"/>
          </p:nvPr>
        </p:nvSpPr>
        <p:spPr>
          <a:xfrm>
            <a:off x="12382500" y="-1206500"/>
            <a:ext cx="12103100" cy="1614031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4" name="Slide Subtitle"/>
          <p:cNvSpPr txBox="1"/>
          <p:nvPr>
            <p:ph type="body" sz="quarter" idx="22" hasCustomPrompt="1"/>
          </p:nvPr>
        </p:nvSpPr>
        <p:spPr>
          <a:xfrm>
            <a:off x="1206500" y="2324100"/>
            <a:ext cx="9779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65" name="Slide Title"/>
          <p:cNvSpPr txBox="1"/>
          <p:nvPr>
            <p:ph type="title" hasCustomPrompt="1"/>
          </p:nvPr>
        </p:nvSpPr>
        <p:spPr>
          <a:xfrm>
            <a:off x="1206500" y="635000"/>
            <a:ext cx="9779000" cy="1689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6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lide Subtitle"/>
          <p:cNvSpPr txBox="1"/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75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76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lide Subtitle"/>
          <p:cNvSpPr txBox="1"/>
          <p:nvPr>
            <p:ph type="body" sz="quarter" idx="21" hasCustomPrompt="1"/>
          </p:nvPr>
        </p:nvSpPr>
        <p:spPr>
          <a:xfrm>
            <a:off x="1206500" y="2324100"/>
            <a:ext cx="9779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85" name="Slide Title"/>
          <p:cNvSpPr txBox="1"/>
          <p:nvPr>
            <p:ph type="title" hasCustomPrompt="1"/>
          </p:nvPr>
        </p:nvSpPr>
        <p:spPr>
          <a:xfrm>
            <a:off x="1206500" y="635000"/>
            <a:ext cx="9779000" cy="1689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6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ection Title"/>
          <p:cNvSpPr txBox="1"/>
          <p:nvPr>
            <p:ph type="title" hasCustomPrompt="1"/>
          </p:nvPr>
        </p:nvSpPr>
        <p:spPr>
          <a:xfrm>
            <a:off x="1206496" y="39116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pc="-119" sz="12000"/>
            </a:lvl1pPr>
          </a:lstStyle>
          <a:p>
            <a:pPr/>
            <a:r>
              <a:t>Section Title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635000"/>
            <a:ext cx="21971000" cy="168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23558499" y="12458699"/>
            <a:ext cx="388621" cy="4292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r" defTabSz="584200">
              <a:spcBef>
                <a:spcPts val="0"/>
              </a:spcBef>
              <a:defRPr sz="20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transition xmlns:p14="http://schemas.microsoft.com/office/powerpoint/2010/main" spd="med" advClick="1"/>
  <p:txStyles>
    <p:titleStyle>
      <a:lvl1pPr marL="0" marR="0" indent="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1pPr>
      <a:lvl2pPr marL="0" marR="0" indent="4572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2pPr>
      <a:lvl3pPr marL="0" marR="0" indent="9144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3pPr>
      <a:lvl4pPr marL="0" marR="0" indent="13716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4pPr>
      <a:lvl5pPr marL="0" marR="0" indent="18288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5pPr>
      <a:lvl6pPr marL="0" marR="0" indent="22860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6pPr>
      <a:lvl7pPr marL="0" marR="0" indent="27432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7pPr>
      <a:lvl8pPr marL="0" marR="0" indent="32004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8pPr>
      <a:lvl9pPr marL="0" marR="0" indent="36576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9pPr>
    </p:titleStyle>
    <p:bodyStyle>
      <a:lvl1pPr marL="4572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1pPr>
      <a:lvl2pPr marL="9144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2pPr>
      <a:lvl3pPr marL="13716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3pPr>
      <a:lvl4pPr marL="18288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4pPr>
      <a:lvl5pPr marL="22860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5pPr>
      <a:lvl6pPr marL="27432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6pPr>
      <a:lvl7pPr marL="32004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7pPr>
      <a:lvl8pPr marL="36576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8pPr>
      <a:lvl9pPr marL="41148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tif"/><Relationship Id="rId3" Type="http://schemas.openxmlformats.org/officeDocument/2006/relationships/image" Target="../media/image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tif"/><Relationship Id="rId3" Type="http://schemas.openxmlformats.org/officeDocument/2006/relationships/image" Target="../media/image1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bettereveryday.com" TargetMode="External"/><Relationship Id="rId3" Type="http://schemas.openxmlformats.org/officeDocument/2006/relationships/hyperlink" Target="http://thesimplefirm.com" TargetMode="External"/><Relationship Id="rId4" Type="http://schemas.openxmlformats.org/officeDocument/2006/relationships/hyperlink" Target="http://darrenroot.com" TargetMode="External"/><Relationship Id="rId5" Type="http://schemas.openxmlformats.org/officeDocument/2006/relationships/image" Target="../media/image2.png"/><Relationship Id="rId6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Darren Root: November 5, 2025"/>
          <p:cNvSpPr txBox="1"/>
          <p:nvPr>
            <p:ph type="body" idx="21"/>
          </p:nvPr>
        </p:nvSpPr>
        <p:spPr>
          <a:xfrm>
            <a:off x="1981200" y="11966537"/>
            <a:ext cx="21971000" cy="660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Darren Root: November 5, 2025</a:t>
            </a:r>
          </a:p>
        </p:txBody>
      </p:sp>
      <p:sp>
        <p:nvSpPr>
          <p:cNvPr id="194" name="A Blueprint for Clarity, Freedom, and Growth"/>
          <p:cNvSpPr txBox="1"/>
          <p:nvPr>
            <p:ph type="subTitle" sz="quarter" idx="1"/>
          </p:nvPr>
        </p:nvSpPr>
        <p:spPr>
          <a:xfrm>
            <a:off x="1981200" y="7353300"/>
            <a:ext cx="21971000" cy="2006600"/>
          </a:xfrm>
          <a:prstGeom prst="rect">
            <a:avLst/>
          </a:prstGeom>
        </p:spPr>
        <p:txBody>
          <a:bodyPr/>
          <a:lstStyle/>
          <a:p>
            <a:pPr/>
            <a:r>
              <a:t>A Blueprint for Clarity, Freedom, and Growth</a:t>
            </a:r>
          </a:p>
        </p:txBody>
      </p:sp>
      <p:sp>
        <p:nvSpPr>
          <p:cNvPr id="195" name="The Simple Firm"/>
          <p:cNvSpPr txBox="1"/>
          <p:nvPr>
            <p:ph type="ctrTitle"/>
          </p:nvPr>
        </p:nvSpPr>
        <p:spPr>
          <a:xfrm>
            <a:off x="1981200" y="2616200"/>
            <a:ext cx="21971004" cy="4648200"/>
          </a:xfrm>
          <a:prstGeom prst="rect">
            <a:avLst/>
          </a:prstGeom>
        </p:spPr>
        <p:txBody>
          <a:bodyPr/>
          <a:lstStyle/>
          <a:p>
            <a:pPr/>
            <a:r>
              <a:t>The Simple Firm</a:t>
            </a:r>
          </a:p>
        </p:txBody>
      </p:sp>
      <p:sp>
        <p:nvSpPr>
          <p:cNvPr id="196" name="Circle"/>
          <p:cNvSpPr/>
          <p:nvPr/>
        </p:nvSpPr>
        <p:spPr>
          <a:xfrm>
            <a:off x="18989981" y="-1971982"/>
            <a:ext cx="7847474" cy="7847909"/>
          </a:xfrm>
          <a:prstGeom prst="ellipse">
            <a:avLst/>
          </a:prstGeom>
          <a:solidFill>
            <a:srgbClr val="9AC25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Close-up of the edge of white curved stone" descr="Close-up of the edge of white curved stone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12174" r="0" b="12174"/>
          <a:stretch>
            <a:fillRect/>
          </a:stretch>
        </p:blipFill>
        <p:spPr>
          <a:xfrm>
            <a:off x="13171121" y="1150642"/>
            <a:ext cx="9224157" cy="10541894"/>
          </a:xfrm>
          <a:prstGeom prst="rect">
            <a:avLst/>
          </a:prstGeom>
        </p:spPr>
      </p:pic>
      <p:sp>
        <p:nvSpPr>
          <p:cNvPr id="251" name="Sara Berman’s Closet"/>
          <p:cNvSpPr txBox="1"/>
          <p:nvPr>
            <p:ph type="title"/>
          </p:nvPr>
        </p:nvSpPr>
        <p:spPr>
          <a:xfrm>
            <a:off x="1317915" y="3340796"/>
            <a:ext cx="9779001" cy="1689101"/>
          </a:xfrm>
          <a:prstGeom prst="rect">
            <a:avLst/>
          </a:prstGeom>
        </p:spPr>
        <p:txBody>
          <a:bodyPr/>
          <a:lstStyle>
            <a:lvl1pPr defTabSz="1975104">
              <a:defRPr spc="-81" sz="8100"/>
            </a:lvl1pPr>
          </a:lstStyle>
          <a:p>
            <a:pPr/>
            <a:r>
              <a:t>Sara Berman’s Closet</a:t>
            </a:r>
          </a:p>
        </p:txBody>
      </p:sp>
      <p:sp>
        <p:nvSpPr>
          <p:cNvPr id="252" name="Rectangle 2"/>
          <p:cNvSpPr/>
          <p:nvPr/>
        </p:nvSpPr>
        <p:spPr>
          <a:xfrm>
            <a:off x="0" y="13497340"/>
            <a:ext cx="24384000" cy="218661"/>
          </a:xfrm>
          <a:prstGeom prst="rect">
            <a:avLst/>
          </a:prstGeom>
          <a:solidFill>
            <a:srgbClr val="9AC255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spcBef>
                <a:spcPts val="0"/>
              </a:spcBef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3" name="Google Shape;87;p17"/>
          <p:cNvSpPr txBox="1"/>
          <p:nvPr/>
        </p:nvSpPr>
        <p:spPr>
          <a:xfrm>
            <a:off x="11010802" y="12638454"/>
            <a:ext cx="2362397" cy="728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8" tIns="243798" rIns="243798" bIns="243798">
            <a:spAutoFit/>
          </a:bodyPr>
          <a:lstStyle>
            <a:lvl1pPr algn="ctr" defTabSz="2438400">
              <a:spcBef>
                <a:spcPts val="0"/>
              </a:spcBef>
              <a:defRPr sz="1600">
                <a:solidFill>
                  <a:srgbClr val="37373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Copyright 2025</a:t>
            </a:r>
          </a:p>
        </p:txBody>
      </p:sp>
      <p:pic>
        <p:nvPicPr>
          <p:cNvPr id="254" name="BE LOGO COLOR.png" descr="BE LOGO COLO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734226" y="12638454"/>
            <a:ext cx="1078249" cy="7288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ymptoms of Complexity"/>
          <p:cNvSpPr txBox="1"/>
          <p:nvPr>
            <p:ph type="title"/>
          </p:nvPr>
        </p:nvSpPr>
        <p:spPr>
          <a:xfrm>
            <a:off x="2310765" y="1459514"/>
            <a:ext cx="20866735" cy="1689101"/>
          </a:xfrm>
          <a:prstGeom prst="rect">
            <a:avLst/>
          </a:prstGeom>
        </p:spPr>
        <p:txBody>
          <a:bodyPr/>
          <a:lstStyle>
            <a:lvl1pPr defTabSz="2316479">
              <a:defRPr spc="-95" sz="9500"/>
            </a:lvl1pPr>
          </a:lstStyle>
          <a:p>
            <a:pPr/>
            <a:r>
              <a:t>Symptoms of Complexity</a:t>
            </a:r>
          </a:p>
        </p:txBody>
      </p:sp>
      <p:sp>
        <p:nvSpPr>
          <p:cNvPr id="257" name="Overextended service list.…"/>
          <p:cNvSpPr txBox="1"/>
          <p:nvPr>
            <p:ph type="body" idx="1"/>
          </p:nvPr>
        </p:nvSpPr>
        <p:spPr>
          <a:xfrm>
            <a:off x="2310765" y="4248504"/>
            <a:ext cx="20866735" cy="8256012"/>
          </a:xfrm>
          <a:prstGeom prst="rect">
            <a:avLst/>
          </a:prstGeom>
        </p:spPr>
        <p:txBody>
          <a:bodyPr/>
          <a:lstStyle/>
          <a:p>
            <a:pPr/>
            <a:r>
              <a:t>Overextended service list.</a:t>
            </a:r>
          </a:p>
          <a:p>
            <a:pPr/>
            <a:r>
              <a:t>Misaligned clients.</a:t>
            </a:r>
          </a:p>
          <a:p>
            <a:pPr/>
            <a:r>
              <a:t>Burned-out teams.</a:t>
            </a:r>
          </a:p>
          <a:p>
            <a:pPr/>
            <a:r>
              <a:t>Bloated technology stack.</a:t>
            </a:r>
          </a:p>
        </p:txBody>
      </p:sp>
      <p:sp>
        <p:nvSpPr>
          <p:cNvPr id="258" name="Google Shape;87;p17"/>
          <p:cNvSpPr txBox="1"/>
          <p:nvPr/>
        </p:nvSpPr>
        <p:spPr>
          <a:xfrm>
            <a:off x="11010802" y="12638454"/>
            <a:ext cx="2362397" cy="728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8" tIns="243798" rIns="243798" bIns="243798">
            <a:spAutoFit/>
          </a:bodyPr>
          <a:lstStyle>
            <a:lvl1pPr algn="ctr" defTabSz="2438400">
              <a:spcBef>
                <a:spcPts val="0"/>
              </a:spcBef>
              <a:defRPr sz="1600">
                <a:solidFill>
                  <a:srgbClr val="37373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Copyright 2025</a:t>
            </a:r>
          </a:p>
        </p:txBody>
      </p:sp>
      <p:pic>
        <p:nvPicPr>
          <p:cNvPr id="259" name="BE LOGO COLOR.png" descr="BE LOGO COL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734226" y="12638454"/>
            <a:ext cx="1078249" cy="728897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Rectangle 2"/>
          <p:cNvSpPr/>
          <p:nvPr/>
        </p:nvSpPr>
        <p:spPr>
          <a:xfrm>
            <a:off x="0" y="13497340"/>
            <a:ext cx="24384000" cy="218661"/>
          </a:xfrm>
          <a:prstGeom prst="rect">
            <a:avLst/>
          </a:prstGeom>
          <a:solidFill>
            <a:srgbClr val="9AC255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spcBef>
                <a:spcPts val="0"/>
              </a:spcBef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61" name="Circle"/>
          <p:cNvSpPr/>
          <p:nvPr/>
        </p:nvSpPr>
        <p:spPr>
          <a:xfrm>
            <a:off x="18989981" y="-1971982"/>
            <a:ext cx="7847474" cy="7847909"/>
          </a:xfrm>
          <a:prstGeom prst="ellipse">
            <a:avLst/>
          </a:prstGeom>
          <a:solidFill>
            <a:srgbClr val="9AC25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5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“Complexity steals freedom. Clarity creates it.”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pc="-100" sz="10000"/>
            </a:lvl1pPr>
          </a:lstStyle>
          <a:p>
            <a:pPr/>
            <a:r>
              <a:t>“Complexity steals freedom. Clarity creates it.”</a:t>
            </a:r>
          </a:p>
        </p:txBody>
      </p:sp>
      <p:sp>
        <p:nvSpPr>
          <p:cNvPr id="264" name="Google Shape;87;p17"/>
          <p:cNvSpPr txBox="1"/>
          <p:nvPr/>
        </p:nvSpPr>
        <p:spPr>
          <a:xfrm>
            <a:off x="11010802" y="12638454"/>
            <a:ext cx="2362397" cy="728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8" tIns="243798" rIns="243798" bIns="243798">
            <a:spAutoFit/>
          </a:bodyPr>
          <a:lstStyle>
            <a:lvl1pPr algn="ctr" defTabSz="2438400">
              <a:spcBef>
                <a:spcPts val="0"/>
              </a:spcBef>
              <a:defRPr sz="1600">
                <a:solidFill>
                  <a:srgbClr val="37373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Copyright 2025</a:t>
            </a:r>
          </a:p>
        </p:txBody>
      </p:sp>
      <p:pic>
        <p:nvPicPr>
          <p:cNvPr id="265" name="BE LOGO COLOR.png" descr="BE LOGO COL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734226" y="12638454"/>
            <a:ext cx="1078249" cy="728897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Rectangle 2"/>
          <p:cNvSpPr/>
          <p:nvPr/>
        </p:nvSpPr>
        <p:spPr>
          <a:xfrm>
            <a:off x="0" y="13497340"/>
            <a:ext cx="24384000" cy="218661"/>
          </a:xfrm>
          <a:prstGeom prst="rect">
            <a:avLst/>
          </a:prstGeom>
          <a:solidFill>
            <a:srgbClr val="9AC255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spcBef>
                <a:spcPts val="0"/>
              </a:spcBef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“If your business runs your life instead of serving it—it’s time to simplify.”"/>
          <p:cNvSpPr txBox="1"/>
          <p:nvPr>
            <p:ph type="body" sz="half" idx="1"/>
          </p:nvPr>
        </p:nvSpPr>
        <p:spPr>
          <a:xfrm>
            <a:off x="1206500" y="4541161"/>
            <a:ext cx="21971000" cy="4089401"/>
          </a:xfrm>
          <a:prstGeom prst="rect">
            <a:avLst/>
          </a:prstGeom>
        </p:spPr>
        <p:txBody>
          <a:bodyPr/>
          <a:lstStyle>
            <a:lvl1pPr>
              <a:defRPr spc="-100" sz="10000"/>
            </a:lvl1pPr>
          </a:lstStyle>
          <a:p>
            <a:pPr/>
            <a:r>
              <a:t>“If your business runs your life instead of serving it—it’s time to simplify.”</a:t>
            </a:r>
          </a:p>
        </p:txBody>
      </p:sp>
      <p:sp>
        <p:nvSpPr>
          <p:cNvPr id="269" name="Circle"/>
          <p:cNvSpPr/>
          <p:nvPr/>
        </p:nvSpPr>
        <p:spPr>
          <a:xfrm>
            <a:off x="-3531794" y="-3563627"/>
            <a:ext cx="7847474" cy="7847909"/>
          </a:xfrm>
          <a:prstGeom prst="ellipse">
            <a:avLst/>
          </a:prstGeom>
          <a:solidFill>
            <a:srgbClr val="9AC25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270" name="Google Shape;87;p17"/>
          <p:cNvSpPr txBox="1"/>
          <p:nvPr/>
        </p:nvSpPr>
        <p:spPr>
          <a:xfrm>
            <a:off x="11010802" y="12638454"/>
            <a:ext cx="2362397" cy="728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8" tIns="243798" rIns="243798" bIns="243798">
            <a:spAutoFit/>
          </a:bodyPr>
          <a:lstStyle>
            <a:lvl1pPr algn="ctr" defTabSz="2438400">
              <a:spcBef>
                <a:spcPts val="0"/>
              </a:spcBef>
              <a:defRPr sz="1600">
                <a:solidFill>
                  <a:srgbClr val="37373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Copyright 2025</a:t>
            </a:r>
          </a:p>
        </p:txBody>
      </p:sp>
      <p:pic>
        <p:nvPicPr>
          <p:cNvPr id="271" name="BE LOGO COLOR.png" descr="BE LOGO COL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734226" y="12638454"/>
            <a:ext cx="1078249" cy="728897"/>
          </a:xfrm>
          <a:prstGeom prst="rect">
            <a:avLst/>
          </a:prstGeom>
          <a:ln w="12700">
            <a:miter lim="400000"/>
          </a:ln>
        </p:spPr>
      </p:pic>
      <p:sp>
        <p:nvSpPr>
          <p:cNvPr id="272" name="Rectangle 2"/>
          <p:cNvSpPr/>
          <p:nvPr/>
        </p:nvSpPr>
        <p:spPr>
          <a:xfrm>
            <a:off x="0" y="13497340"/>
            <a:ext cx="24384000" cy="218661"/>
          </a:xfrm>
          <a:prstGeom prst="rect">
            <a:avLst/>
          </a:prstGeom>
          <a:solidFill>
            <a:srgbClr val="9AC255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spcBef>
                <a:spcPts val="0"/>
              </a:spcBef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Do you have the level of simplicity you desire in your firm?"/>
          <p:cNvSpPr txBox="1"/>
          <p:nvPr>
            <p:ph type="body" idx="22"/>
          </p:nvPr>
        </p:nvSpPr>
        <p:spPr>
          <a:xfrm>
            <a:off x="2166180" y="2324100"/>
            <a:ext cx="16208417" cy="15941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718184">
              <a:defRPr sz="4785"/>
            </a:lvl1pPr>
          </a:lstStyle>
          <a:p>
            <a:pPr/>
            <a:r>
              <a:t>Do you have the level of simplicity you desire in your firm?</a:t>
            </a:r>
          </a:p>
        </p:txBody>
      </p:sp>
      <p:sp>
        <p:nvSpPr>
          <p:cNvPr id="275" name="Polling Question #2"/>
          <p:cNvSpPr txBox="1"/>
          <p:nvPr>
            <p:ph type="title"/>
          </p:nvPr>
        </p:nvSpPr>
        <p:spPr>
          <a:xfrm>
            <a:off x="2166180" y="635000"/>
            <a:ext cx="9779001" cy="1689100"/>
          </a:xfrm>
          <a:prstGeom prst="rect">
            <a:avLst/>
          </a:prstGeom>
        </p:spPr>
        <p:txBody>
          <a:bodyPr/>
          <a:lstStyle>
            <a:lvl1pPr defTabSz="2121408">
              <a:defRPr spc="-87" sz="8700"/>
            </a:lvl1pPr>
          </a:lstStyle>
          <a:p>
            <a:pPr/>
            <a:r>
              <a:t>Polling Question #2</a:t>
            </a:r>
          </a:p>
        </p:txBody>
      </p:sp>
      <p:sp>
        <p:nvSpPr>
          <p:cNvPr id="276" name="Yes, definitely…"/>
          <p:cNvSpPr txBox="1"/>
          <p:nvPr>
            <p:ph type="body" sz="half" idx="1"/>
          </p:nvPr>
        </p:nvSpPr>
        <p:spPr>
          <a:xfrm>
            <a:off x="3734109" y="4522722"/>
            <a:ext cx="9779001" cy="7985743"/>
          </a:xfrm>
          <a:prstGeom prst="rect">
            <a:avLst/>
          </a:prstGeom>
        </p:spPr>
        <p:txBody>
          <a:bodyPr/>
          <a:lstStyle/>
          <a:p>
            <a:pPr/>
            <a:r>
              <a:t>Yes, definitely </a:t>
            </a:r>
          </a:p>
          <a:p>
            <a:pPr/>
            <a:r>
              <a:t>No, our firm is complicated</a:t>
            </a:r>
          </a:p>
        </p:txBody>
      </p:sp>
      <p:sp>
        <p:nvSpPr>
          <p:cNvPr id="277" name="Circle"/>
          <p:cNvSpPr/>
          <p:nvPr/>
        </p:nvSpPr>
        <p:spPr>
          <a:xfrm>
            <a:off x="18989981" y="-1971982"/>
            <a:ext cx="7847474" cy="7847909"/>
          </a:xfrm>
          <a:prstGeom prst="ellipse">
            <a:avLst/>
          </a:prstGeom>
          <a:solidFill>
            <a:srgbClr val="9AC25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278" name="Google Shape;87;p17"/>
          <p:cNvSpPr txBox="1"/>
          <p:nvPr/>
        </p:nvSpPr>
        <p:spPr>
          <a:xfrm>
            <a:off x="11010802" y="12638454"/>
            <a:ext cx="2362397" cy="728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8" tIns="243798" rIns="243798" bIns="243798">
            <a:spAutoFit/>
          </a:bodyPr>
          <a:lstStyle>
            <a:lvl1pPr algn="ctr" defTabSz="2438400">
              <a:spcBef>
                <a:spcPts val="0"/>
              </a:spcBef>
              <a:defRPr sz="1600">
                <a:solidFill>
                  <a:srgbClr val="37373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Copyright 2025</a:t>
            </a:r>
          </a:p>
        </p:txBody>
      </p:sp>
      <p:pic>
        <p:nvPicPr>
          <p:cNvPr id="279" name="BE LOGO COLOR.png" descr="BE LOGO COL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734226" y="12638454"/>
            <a:ext cx="1078249" cy="728897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Rectangle 2"/>
          <p:cNvSpPr/>
          <p:nvPr/>
        </p:nvSpPr>
        <p:spPr>
          <a:xfrm>
            <a:off x="0" y="13497340"/>
            <a:ext cx="24384000" cy="218661"/>
          </a:xfrm>
          <a:prstGeom prst="rect">
            <a:avLst/>
          </a:prstGeom>
          <a:solidFill>
            <a:srgbClr val="9AC255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spcBef>
                <a:spcPts val="0"/>
              </a:spcBef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7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Foundation 1: Define Your WHA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Foundation 1: Define Your WHAT</a:t>
            </a:r>
          </a:p>
        </p:txBody>
      </p:sp>
      <p:sp>
        <p:nvSpPr>
          <p:cNvPr id="283" name="Google Shape;87;p17"/>
          <p:cNvSpPr txBox="1"/>
          <p:nvPr/>
        </p:nvSpPr>
        <p:spPr>
          <a:xfrm>
            <a:off x="11010802" y="12638454"/>
            <a:ext cx="2362397" cy="728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8" tIns="243798" rIns="243798" bIns="243798">
            <a:spAutoFit/>
          </a:bodyPr>
          <a:lstStyle>
            <a:lvl1pPr algn="ctr" defTabSz="2438400">
              <a:spcBef>
                <a:spcPts val="0"/>
              </a:spcBef>
              <a:defRPr sz="1600">
                <a:solidFill>
                  <a:srgbClr val="37373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Copyright 2025</a:t>
            </a:r>
          </a:p>
        </p:txBody>
      </p:sp>
      <p:pic>
        <p:nvPicPr>
          <p:cNvPr id="284" name="BE LOGO COLOR.png" descr="BE LOGO COL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734226" y="12638454"/>
            <a:ext cx="1078249" cy="728897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Rectangle 2"/>
          <p:cNvSpPr/>
          <p:nvPr/>
        </p:nvSpPr>
        <p:spPr>
          <a:xfrm>
            <a:off x="0" y="13497340"/>
            <a:ext cx="24384000" cy="218661"/>
          </a:xfrm>
          <a:prstGeom prst="rect">
            <a:avLst/>
          </a:prstGeom>
          <a:solidFill>
            <a:srgbClr val="9AC255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spcBef>
                <a:spcPts val="0"/>
              </a:spcBef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86" name="Circle"/>
          <p:cNvSpPr/>
          <p:nvPr/>
        </p:nvSpPr>
        <p:spPr>
          <a:xfrm>
            <a:off x="18989981" y="-1971982"/>
            <a:ext cx="7847474" cy="7847909"/>
          </a:xfrm>
          <a:prstGeom prst="ellipse">
            <a:avLst/>
          </a:prstGeom>
          <a:solidFill>
            <a:srgbClr val="9AC25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Compliance Essentials + Strategic Advisory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Compliance Essentials + Strategic Advisory</a:t>
            </a:r>
          </a:p>
        </p:txBody>
      </p:sp>
      <p:sp>
        <p:nvSpPr>
          <p:cNvPr id="289" name="Google Shape;87;p17"/>
          <p:cNvSpPr txBox="1"/>
          <p:nvPr/>
        </p:nvSpPr>
        <p:spPr>
          <a:xfrm>
            <a:off x="11010802" y="12638454"/>
            <a:ext cx="2362397" cy="728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8" tIns="243798" rIns="243798" bIns="243798">
            <a:spAutoFit/>
          </a:bodyPr>
          <a:lstStyle>
            <a:lvl1pPr algn="ctr" defTabSz="2438400">
              <a:spcBef>
                <a:spcPts val="0"/>
              </a:spcBef>
              <a:defRPr sz="1600">
                <a:solidFill>
                  <a:srgbClr val="37373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Copyright 2025</a:t>
            </a:r>
          </a:p>
        </p:txBody>
      </p:sp>
      <p:pic>
        <p:nvPicPr>
          <p:cNvPr id="290" name="BE LOGO COLOR.png" descr="BE LOGO COL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734226" y="12638454"/>
            <a:ext cx="1078249" cy="728897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Rectangle 2"/>
          <p:cNvSpPr/>
          <p:nvPr/>
        </p:nvSpPr>
        <p:spPr>
          <a:xfrm>
            <a:off x="0" y="13497340"/>
            <a:ext cx="24384000" cy="218661"/>
          </a:xfrm>
          <a:prstGeom prst="rect">
            <a:avLst/>
          </a:prstGeom>
          <a:solidFill>
            <a:srgbClr val="9AC255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spcBef>
                <a:spcPts val="0"/>
              </a:spcBef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92" name="Circle"/>
          <p:cNvSpPr/>
          <p:nvPr/>
        </p:nvSpPr>
        <p:spPr>
          <a:xfrm>
            <a:off x="-3531794" y="-3563627"/>
            <a:ext cx="7847474" cy="7847909"/>
          </a:xfrm>
          <a:prstGeom prst="ellipse">
            <a:avLst/>
          </a:prstGeom>
          <a:solidFill>
            <a:srgbClr val="9AC25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Core services where 85% of the work is done using machine learning and AI tools"/>
          <p:cNvSpPr txBox="1"/>
          <p:nvPr>
            <p:ph type="body" idx="21"/>
          </p:nvPr>
        </p:nvSpPr>
        <p:spPr>
          <a:xfrm>
            <a:off x="1854200" y="2324100"/>
            <a:ext cx="20104361" cy="1003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635634">
              <a:defRPr sz="4235"/>
            </a:lvl1pPr>
          </a:lstStyle>
          <a:p>
            <a:pPr/>
            <a:r>
              <a:t>Core services where 85% of the work is done using machine learning and AI tools</a:t>
            </a:r>
          </a:p>
        </p:txBody>
      </p:sp>
      <p:sp>
        <p:nvSpPr>
          <p:cNvPr id="295" name="Compliance Essentials"/>
          <p:cNvSpPr txBox="1"/>
          <p:nvPr>
            <p:ph type="title"/>
          </p:nvPr>
        </p:nvSpPr>
        <p:spPr>
          <a:xfrm>
            <a:off x="1854200" y="635000"/>
            <a:ext cx="21971000" cy="1689100"/>
          </a:xfrm>
          <a:prstGeom prst="rect">
            <a:avLst/>
          </a:prstGeom>
        </p:spPr>
        <p:txBody>
          <a:bodyPr/>
          <a:lstStyle>
            <a:lvl1pPr defTabSz="2316479">
              <a:defRPr spc="-95" sz="9500"/>
            </a:lvl1pPr>
          </a:lstStyle>
          <a:p>
            <a:pPr/>
            <a:r>
              <a:t>Compliance Essentials</a:t>
            </a:r>
          </a:p>
        </p:txBody>
      </p:sp>
      <p:sp>
        <p:nvSpPr>
          <p:cNvPr id="296" name="Accounting Services…"/>
          <p:cNvSpPr txBox="1"/>
          <p:nvPr>
            <p:ph type="body" idx="1"/>
          </p:nvPr>
        </p:nvSpPr>
        <p:spPr>
          <a:xfrm>
            <a:off x="3719495" y="4248504"/>
            <a:ext cx="21971001" cy="8256012"/>
          </a:xfrm>
          <a:prstGeom prst="rect">
            <a:avLst/>
          </a:prstGeom>
        </p:spPr>
        <p:txBody>
          <a:bodyPr/>
          <a:lstStyle/>
          <a:p>
            <a:pPr/>
            <a:r>
              <a:t>Accounting Services </a:t>
            </a:r>
          </a:p>
          <a:p>
            <a:pPr/>
            <a:r>
              <a:t>Payroll Services</a:t>
            </a:r>
          </a:p>
          <a:p>
            <a:pPr/>
            <a:r>
              <a:t>Tax Services</a:t>
            </a:r>
          </a:p>
        </p:txBody>
      </p:sp>
      <p:sp>
        <p:nvSpPr>
          <p:cNvPr id="297" name="Circle"/>
          <p:cNvSpPr/>
          <p:nvPr/>
        </p:nvSpPr>
        <p:spPr>
          <a:xfrm>
            <a:off x="-3547710" y="9376446"/>
            <a:ext cx="7847474" cy="7847909"/>
          </a:xfrm>
          <a:prstGeom prst="ellipse">
            <a:avLst/>
          </a:prstGeom>
          <a:solidFill>
            <a:srgbClr val="9AC25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298" name="Google Shape;87;p17"/>
          <p:cNvSpPr txBox="1"/>
          <p:nvPr/>
        </p:nvSpPr>
        <p:spPr>
          <a:xfrm>
            <a:off x="11010802" y="12638454"/>
            <a:ext cx="2362397" cy="728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8" tIns="243798" rIns="243798" bIns="243798">
            <a:spAutoFit/>
          </a:bodyPr>
          <a:lstStyle>
            <a:lvl1pPr algn="ctr" defTabSz="2438400">
              <a:spcBef>
                <a:spcPts val="0"/>
              </a:spcBef>
              <a:defRPr sz="1600">
                <a:solidFill>
                  <a:srgbClr val="37373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Copyright 2025</a:t>
            </a:r>
          </a:p>
        </p:txBody>
      </p:sp>
      <p:pic>
        <p:nvPicPr>
          <p:cNvPr id="299" name="BE LOGO COLOR.png" descr="BE LOGO COL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734226" y="12638454"/>
            <a:ext cx="1078249" cy="728897"/>
          </a:xfrm>
          <a:prstGeom prst="rect">
            <a:avLst/>
          </a:prstGeom>
          <a:ln w="12700">
            <a:miter lim="400000"/>
          </a:ln>
        </p:spPr>
      </p:pic>
      <p:sp>
        <p:nvSpPr>
          <p:cNvPr id="300" name="Rectangle 2"/>
          <p:cNvSpPr/>
          <p:nvPr/>
        </p:nvSpPr>
        <p:spPr>
          <a:xfrm>
            <a:off x="0" y="13497340"/>
            <a:ext cx="24384000" cy="218661"/>
          </a:xfrm>
          <a:prstGeom prst="rect">
            <a:avLst/>
          </a:prstGeom>
          <a:solidFill>
            <a:srgbClr val="9AC255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spcBef>
                <a:spcPts val="0"/>
              </a:spcBef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Building your roadmaps becomes your…"/>
          <p:cNvSpPr txBox="1"/>
          <p:nvPr>
            <p:ph type="body" idx="21"/>
          </p:nvPr>
        </p:nvSpPr>
        <p:spPr>
          <a:xfrm>
            <a:off x="1206500" y="2228601"/>
            <a:ext cx="10325755" cy="154116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defTabSz="652145">
              <a:defRPr sz="4345"/>
            </a:pPr>
            <a:r>
              <a:t>Building your roadmaps becomes your</a:t>
            </a:r>
          </a:p>
          <a:p>
            <a:pPr defTabSz="652145">
              <a:defRPr sz="4345"/>
            </a:pPr>
            <a:r>
              <a:t> intellectual property</a:t>
            </a:r>
          </a:p>
        </p:txBody>
      </p:sp>
      <p:sp>
        <p:nvSpPr>
          <p:cNvPr id="303" name="Strategic Advisory"/>
          <p:cNvSpPr txBox="1"/>
          <p:nvPr>
            <p:ph type="title"/>
          </p:nvPr>
        </p:nvSpPr>
        <p:spPr>
          <a:xfrm>
            <a:off x="1206500" y="635000"/>
            <a:ext cx="8974536" cy="1689100"/>
          </a:xfrm>
          <a:prstGeom prst="rect">
            <a:avLst/>
          </a:prstGeom>
        </p:spPr>
        <p:txBody>
          <a:bodyPr/>
          <a:lstStyle>
            <a:lvl1pPr defTabSz="2048255">
              <a:defRPr spc="-84" sz="8400"/>
            </a:lvl1pPr>
          </a:lstStyle>
          <a:p>
            <a:pPr/>
            <a:r>
              <a:t>Strategic Advisory</a:t>
            </a:r>
          </a:p>
        </p:txBody>
      </p:sp>
      <p:pic>
        <p:nvPicPr>
          <p:cNvPr id="304" name="Screenshot 2025-11-02 at 2.56.15 PM.png" descr="Screenshot 2025-11-02 at 2.56.15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67255" y="-173651"/>
            <a:ext cx="11092404" cy="13164870"/>
          </a:xfrm>
          <a:prstGeom prst="rect">
            <a:avLst/>
          </a:prstGeom>
          <a:ln w="12700">
            <a:miter lim="400000"/>
          </a:ln>
        </p:spPr>
      </p:pic>
      <p:sp>
        <p:nvSpPr>
          <p:cNvPr id="305" name="Circle"/>
          <p:cNvSpPr/>
          <p:nvPr/>
        </p:nvSpPr>
        <p:spPr>
          <a:xfrm>
            <a:off x="-2831470" y="8612456"/>
            <a:ext cx="7847474" cy="7847909"/>
          </a:xfrm>
          <a:prstGeom prst="ellipse">
            <a:avLst/>
          </a:prstGeom>
          <a:solidFill>
            <a:srgbClr val="9AC25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306" name="Google Shape;87;p17"/>
          <p:cNvSpPr txBox="1"/>
          <p:nvPr/>
        </p:nvSpPr>
        <p:spPr>
          <a:xfrm>
            <a:off x="11010802" y="12638454"/>
            <a:ext cx="2362397" cy="728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8" tIns="243798" rIns="243798" bIns="243798">
            <a:spAutoFit/>
          </a:bodyPr>
          <a:lstStyle>
            <a:lvl1pPr algn="ctr" defTabSz="2438400">
              <a:spcBef>
                <a:spcPts val="0"/>
              </a:spcBef>
              <a:defRPr sz="1600">
                <a:solidFill>
                  <a:srgbClr val="37373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Copyright 2025</a:t>
            </a:r>
          </a:p>
        </p:txBody>
      </p:sp>
      <p:pic>
        <p:nvPicPr>
          <p:cNvPr id="307" name="BE LOGO COLOR.png" descr="BE LOGO COLO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734226" y="12638454"/>
            <a:ext cx="1078249" cy="728897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Rectangle 2"/>
          <p:cNvSpPr/>
          <p:nvPr/>
        </p:nvSpPr>
        <p:spPr>
          <a:xfrm>
            <a:off x="0" y="13497340"/>
            <a:ext cx="24384000" cy="218661"/>
          </a:xfrm>
          <a:prstGeom prst="rect">
            <a:avLst/>
          </a:prstGeom>
          <a:solidFill>
            <a:srgbClr val="9AC255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spcBef>
                <a:spcPts val="0"/>
              </a:spcBef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Holistically serving your clients by filling the gaps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Holistically serving your clients by filling the gaps</a:t>
            </a:r>
          </a:p>
        </p:txBody>
      </p:sp>
      <p:sp>
        <p:nvSpPr>
          <p:cNvPr id="311" name="Strategic Advisory Servic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316479">
              <a:defRPr spc="-95" sz="9500"/>
            </a:lvl1pPr>
          </a:lstStyle>
          <a:p>
            <a:pPr/>
            <a:r>
              <a:t>Strategic Advisory Services</a:t>
            </a:r>
          </a:p>
        </p:txBody>
      </p:sp>
      <p:sp>
        <p:nvSpPr>
          <p:cNvPr id="312" name="Comprehensive Planning Roadmap - the lifetime view of all potential planning topics for a client type. It keeps the firm intellectually deep and ensures nothing gets missed over the course of a relationship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>
                <a:latin typeface="Graphik Semibold"/>
                <a:ea typeface="Graphik Semibold"/>
                <a:cs typeface="Graphik Semibold"/>
                <a:sym typeface="Graphik Semibold"/>
              </a:rPr>
              <a:t>Comprehensive Planning Roadmap</a:t>
            </a:r>
            <a:r>
              <a:t> - the lifetime view of all potential planning topics for a client type. It keeps the firm intellectually deep and ensures nothing gets missed over the course of a relationship.</a:t>
            </a:r>
          </a:p>
          <a:p>
            <a:pPr/>
            <a:r>
              <a:rPr>
                <a:latin typeface="Graphik Semibold"/>
                <a:ea typeface="Graphik Semibold"/>
                <a:cs typeface="Graphik Semibold"/>
                <a:sym typeface="Graphik Semibold"/>
              </a:rPr>
              <a:t>Annual Planning Roadmap</a:t>
            </a:r>
            <a:r>
              <a:t> - a cadence of quarterly touchpoints—Q1 tax results review, Q2 planning idea, Q3 tax projection, Q4 year-end planning and technology review.</a:t>
            </a:r>
          </a:p>
        </p:txBody>
      </p:sp>
      <p:sp>
        <p:nvSpPr>
          <p:cNvPr id="313" name="Google Shape;87;p17"/>
          <p:cNvSpPr txBox="1"/>
          <p:nvPr/>
        </p:nvSpPr>
        <p:spPr>
          <a:xfrm>
            <a:off x="11010802" y="12638454"/>
            <a:ext cx="2362397" cy="728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8" tIns="243798" rIns="243798" bIns="243798">
            <a:spAutoFit/>
          </a:bodyPr>
          <a:lstStyle>
            <a:lvl1pPr algn="ctr" defTabSz="2438400">
              <a:spcBef>
                <a:spcPts val="0"/>
              </a:spcBef>
              <a:defRPr sz="1600">
                <a:solidFill>
                  <a:srgbClr val="37373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Copyright 2025</a:t>
            </a:r>
          </a:p>
        </p:txBody>
      </p:sp>
      <p:pic>
        <p:nvPicPr>
          <p:cNvPr id="314" name="BE LOGO COLOR.png" descr="BE LOGO COL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734226" y="12638454"/>
            <a:ext cx="1078249" cy="728897"/>
          </a:xfrm>
          <a:prstGeom prst="rect">
            <a:avLst/>
          </a:prstGeom>
          <a:ln w="12700">
            <a:miter lim="400000"/>
          </a:ln>
        </p:spPr>
      </p:pic>
      <p:sp>
        <p:nvSpPr>
          <p:cNvPr id="315" name="Rectangle 2"/>
          <p:cNvSpPr/>
          <p:nvPr/>
        </p:nvSpPr>
        <p:spPr>
          <a:xfrm>
            <a:off x="0" y="13497340"/>
            <a:ext cx="24384000" cy="218661"/>
          </a:xfrm>
          <a:prstGeom prst="rect">
            <a:avLst/>
          </a:prstGeom>
          <a:solidFill>
            <a:srgbClr val="9AC255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spcBef>
                <a:spcPts val="0"/>
              </a:spcBef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Author, Entrepreneur &amp; Teacher"/>
          <p:cNvSpPr txBox="1"/>
          <p:nvPr>
            <p:ph type="body" idx="21"/>
          </p:nvPr>
        </p:nvSpPr>
        <p:spPr>
          <a:xfrm>
            <a:off x="1854200" y="2324100"/>
            <a:ext cx="21971000" cy="1003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Author, Entrepreneur &amp; Teacher </a:t>
            </a:r>
          </a:p>
        </p:txBody>
      </p:sp>
      <p:sp>
        <p:nvSpPr>
          <p:cNvPr id="199" name="Darren Root"/>
          <p:cNvSpPr txBox="1"/>
          <p:nvPr>
            <p:ph type="title"/>
          </p:nvPr>
        </p:nvSpPr>
        <p:spPr>
          <a:xfrm>
            <a:off x="1854200" y="635000"/>
            <a:ext cx="21971000" cy="1689100"/>
          </a:xfrm>
          <a:prstGeom prst="rect">
            <a:avLst/>
          </a:prstGeom>
        </p:spPr>
        <p:txBody>
          <a:bodyPr/>
          <a:lstStyle>
            <a:lvl1pPr defTabSz="2316479">
              <a:defRPr spc="-95" sz="9500"/>
            </a:lvl1pPr>
          </a:lstStyle>
          <a:p>
            <a:pPr/>
            <a:r>
              <a:t>Darren Root</a:t>
            </a:r>
          </a:p>
        </p:txBody>
      </p:sp>
      <p:sp>
        <p:nvSpPr>
          <p:cNvPr id="200" name="Root Advisors - CPA Firm for 35 Years…"/>
          <p:cNvSpPr txBox="1"/>
          <p:nvPr>
            <p:ph type="body" idx="1"/>
          </p:nvPr>
        </p:nvSpPr>
        <p:spPr>
          <a:xfrm>
            <a:off x="1854200" y="4248504"/>
            <a:ext cx="21971000" cy="8256012"/>
          </a:xfrm>
          <a:prstGeom prst="rect">
            <a:avLst/>
          </a:prstGeom>
        </p:spPr>
        <p:txBody>
          <a:bodyPr/>
          <a:lstStyle/>
          <a:p>
            <a:pPr marL="448055" indent="-448055" defTabSz="348488">
              <a:spcBef>
                <a:spcPts val="4600"/>
              </a:spcBef>
              <a:defRPr sz="3920"/>
            </a:pPr>
            <a:r>
              <a:t>Root Advisors - CPA Firm for 35 Years</a:t>
            </a:r>
          </a:p>
          <a:p>
            <a:pPr marL="448055" indent="-448055" defTabSz="348488">
              <a:spcBef>
                <a:spcPts val="4600"/>
              </a:spcBef>
              <a:defRPr sz="3920"/>
            </a:pPr>
            <a:r>
              <a:t>Rootworks - Founder, Over 1,000 Accounting Firms for 15 Years</a:t>
            </a:r>
          </a:p>
          <a:p>
            <a:pPr marL="448055" indent="-448055" defTabSz="348488">
              <a:spcBef>
                <a:spcPts val="4600"/>
              </a:spcBef>
              <a:defRPr sz="3920"/>
            </a:pPr>
            <a:r>
              <a:t>CPA Practice Advisor Magazine - Executive Editor for 7 Years</a:t>
            </a:r>
          </a:p>
          <a:p>
            <a:pPr marL="448055" indent="-448055" defTabSz="348488">
              <a:spcBef>
                <a:spcPts val="4600"/>
              </a:spcBef>
              <a:defRPr sz="3920"/>
            </a:pPr>
            <a:r>
              <a:t>The Simple Firm - Author 2025</a:t>
            </a:r>
          </a:p>
          <a:p>
            <a:pPr marL="448055" indent="-448055" defTabSz="348488">
              <a:spcBef>
                <a:spcPts val="4600"/>
              </a:spcBef>
              <a:defRPr sz="3920"/>
            </a:pPr>
            <a:r>
              <a:t>The Intentional Accountant - Author 2014</a:t>
            </a:r>
          </a:p>
          <a:p>
            <a:pPr marL="448055" indent="-448055" defTabSz="348488">
              <a:spcBef>
                <a:spcPts val="4600"/>
              </a:spcBef>
              <a:defRPr sz="3920"/>
            </a:pPr>
            <a:r>
              <a:t>The E-Myth Accountant - Co-Author 2011</a:t>
            </a:r>
          </a:p>
          <a:p>
            <a:pPr marL="448055" indent="-448055" defTabSz="348488">
              <a:spcBef>
                <a:spcPts val="4600"/>
              </a:spcBef>
              <a:defRPr sz="3920"/>
            </a:pPr>
            <a:r>
              <a:t>Accounting Today Top 100 - for Over 10 Years</a:t>
            </a:r>
          </a:p>
        </p:txBody>
      </p:sp>
      <p:sp>
        <p:nvSpPr>
          <p:cNvPr id="201" name="Circle"/>
          <p:cNvSpPr/>
          <p:nvPr/>
        </p:nvSpPr>
        <p:spPr>
          <a:xfrm>
            <a:off x="18989981" y="-1971982"/>
            <a:ext cx="7847474" cy="7847909"/>
          </a:xfrm>
          <a:prstGeom prst="ellipse">
            <a:avLst/>
          </a:prstGeom>
          <a:solidFill>
            <a:srgbClr val="9AC25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202" name="Darren-353.jpg" descr="Darren-353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192965" y="1798529"/>
            <a:ext cx="6260074" cy="6482011"/>
          </a:xfrm>
          <a:prstGeom prst="rect">
            <a:avLst/>
          </a:prstGeom>
        </p:spPr>
      </p:pic>
      <p:sp>
        <p:nvSpPr>
          <p:cNvPr id="203" name="Google Shape;87;p17"/>
          <p:cNvSpPr txBox="1"/>
          <p:nvPr/>
        </p:nvSpPr>
        <p:spPr>
          <a:xfrm>
            <a:off x="11010802" y="12638454"/>
            <a:ext cx="2362397" cy="728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8" tIns="243798" rIns="243798" bIns="243798">
            <a:spAutoFit/>
          </a:bodyPr>
          <a:lstStyle>
            <a:lvl1pPr algn="ctr" defTabSz="2438400">
              <a:spcBef>
                <a:spcPts val="0"/>
              </a:spcBef>
              <a:defRPr sz="1600">
                <a:solidFill>
                  <a:srgbClr val="37373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Copyright 2025</a:t>
            </a:r>
          </a:p>
        </p:txBody>
      </p:sp>
      <p:pic>
        <p:nvPicPr>
          <p:cNvPr id="204" name="BE LOGO COLOR.png" descr="BE LOGO COLO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734226" y="12638454"/>
            <a:ext cx="1078249" cy="728897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Rectangle 2"/>
          <p:cNvSpPr/>
          <p:nvPr/>
        </p:nvSpPr>
        <p:spPr>
          <a:xfrm>
            <a:off x="0" y="13497340"/>
            <a:ext cx="24384000" cy="218661"/>
          </a:xfrm>
          <a:prstGeom prst="rect">
            <a:avLst/>
          </a:prstGeom>
          <a:solidFill>
            <a:srgbClr val="9AC255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spcBef>
                <a:spcPts val="0"/>
              </a:spcBef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“When you simplify your offerings, you give your team clarity and your clients confidence”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>
            <a:lvl1pPr defTabSz="2072640">
              <a:defRPr spc="-85" sz="8500"/>
            </a:lvl1pPr>
          </a:lstStyle>
          <a:p>
            <a:pPr/>
            <a:r>
              <a:t>“When you simplify your offerings, you give your team clarity and your clients confidence”</a:t>
            </a:r>
          </a:p>
        </p:txBody>
      </p:sp>
      <p:sp>
        <p:nvSpPr>
          <p:cNvPr id="318" name="Circle"/>
          <p:cNvSpPr/>
          <p:nvPr/>
        </p:nvSpPr>
        <p:spPr>
          <a:xfrm>
            <a:off x="19085480" y="-3659126"/>
            <a:ext cx="7847473" cy="7847909"/>
          </a:xfrm>
          <a:prstGeom prst="ellipse">
            <a:avLst/>
          </a:prstGeom>
          <a:solidFill>
            <a:srgbClr val="9AC25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319" name="Google Shape;87;p17"/>
          <p:cNvSpPr txBox="1"/>
          <p:nvPr/>
        </p:nvSpPr>
        <p:spPr>
          <a:xfrm>
            <a:off x="11010802" y="12638454"/>
            <a:ext cx="2362397" cy="728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8" tIns="243798" rIns="243798" bIns="243798">
            <a:spAutoFit/>
          </a:bodyPr>
          <a:lstStyle>
            <a:lvl1pPr algn="ctr" defTabSz="2438400">
              <a:spcBef>
                <a:spcPts val="0"/>
              </a:spcBef>
              <a:defRPr sz="1600">
                <a:solidFill>
                  <a:srgbClr val="37373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Copyright 2025</a:t>
            </a:r>
          </a:p>
        </p:txBody>
      </p:sp>
      <p:pic>
        <p:nvPicPr>
          <p:cNvPr id="320" name="BE LOGO COLOR.png" descr="BE LOGO COL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734226" y="12638454"/>
            <a:ext cx="1078249" cy="728897"/>
          </a:xfrm>
          <a:prstGeom prst="rect">
            <a:avLst/>
          </a:prstGeom>
          <a:ln w="12700">
            <a:miter lim="400000"/>
          </a:ln>
        </p:spPr>
      </p:pic>
      <p:sp>
        <p:nvSpPr>
          <p:cNvPr id="321" name="Rectangle 2"/>
          <p:cNvSpPr/>
          <p:nvPr/>
        </p:nvSpPr>
        <p:spPr>
          <a:xfrm>
            <a:off x="0" y="13497340"/>
            <a:ext cx="24384000" cy="218661"/>
          </a:xfrm>
          <a:prstGeom prst="rect">
            <a:avLst/>
          </a:prstGeom>
          <a:solidFill>
            <a:srgbClr val="9AC255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spcBef>
                <a:spcPts val="0"/>
              </a:spcBef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Close-up of the edge of white curved stone" descr="Close-up of the edge of white curved stone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12174" r="0" b="12174"/>
          <a:stretch>
            <a:fillRect/>
          </a:stretch>
        </p:blipFill>
        <p:spPr>
          <a:xfrm>
            <a:off x="13171121" y="1150642"/>
            <a:ext cx="9224157" cy="10541894"/>
          </a:xfrm>
          <a:prstGeom prst="rect">
            <a:avLst/>
          </a:prstGeom>
        </p:spPr>
      </p:pic>
      <p:sp>
        <p:nvSpPr>
          <p:cNvPr id="324" name="Defining your WHAT is the first step toward freedom"/>
          <p:cNvSpPr txBox="1"/>
          <p:nvPr>
            <p:ph type="title"/>
          </p:nvPr>
        </p:nvSpPr>
        <p:spPr>
          <a:xfrm>
            <a:off x="1381580" y="4860749"/>
            <a:ext cx="10801385" cy="3121581"/>
          </a:xfrm>
          <a:prstGeom prst="rect">
            <a:avLst/>
          </a:prstGeom>
        </p:spPr>
        <p:txBody>
          <a:bodyPr/>
          <a:lstStyle>
            <a:lvl1pPr defTabSz="1706879">
              <a:defRPr spc="-70" sz="7000"/>
            </a:lvl1pPr>
          </a:lstStyle>
          <a:p>
            <a:pPr/>
            <a:r>
              <a:t>Defining your WHAT is the first step toward freedom</a:t>
            </a:r>
          </a:p>
        </p:txBody>
      </p:sp>
      <p:sp>
        <p:nvSpPr>
          <p:cNvPr id="325" name="Rectangle 2"/>
          <p:cNvSpPr/>
          <p:nvPr/>
        </p:nvSpPr>
        <p:spPr>
          <a:xfrm>
            <a:off x="0" y="13497340"/>
            <a:ext cx="24384000" cy="218661"/>
          </a:xfrm>
          <a:prstGeom prst="rect">
            <a:avLst/>
          </a:prstGeom>
          <a:solidFill>
            <a:srgbClr val="9AC255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spcBef>
                <a:spcPts val="0"/>
              </a:spcBef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26" name="Google Shape;87;p17"/>
          <p:cNvSpPr txBox="1"/>
          <p:nvPr/>
        </p:nvSpPr>
        <p:spPr>
          <a:xfrm>
            <a:off x="11010802" y="12638454"/>
            <a:ext cx="2362397" cy="728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8" tIns="243798" rIns="243798" bIns="243798">
            <a:spAutoFit/>
          </a:bodyPr>
          <a:lstStyle>
            <a:lvl1pPr algn="ctr" defTabSz="2438400">
              <a:spcBef>
                <a:spcPts val="0"/>
              </a:spcBef>
              <a:defRPr sz="1600">
                <a:solidFill>
                  <a:srgbClr val="37373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Copyright 2025</a:t>
            </a:r>
          </a:p>
        </p:txBody>
      </p:sp>
      <p:pic>
        <p:nvPicPr>
          <p:cNvPr id="327" name="BE LOGO COLOR.png" descr="BE LOGO COLO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734226" y="12638454"/>
            <a:ext cx="1078249" cy="728897"/>
          </a:xfrm>
          <a:prstGeom prst="rect">
            <a:avLst/>
          </a:prstGeom>
          <a:ln w="12700">
            <a:miter lim="400000"/>
          </a:ln>
        </p:spPr>
      </p:pic>
      <p:sp>
        <p:nvSpPr>
          <p:cNvPr id="328" name="Circle"/>
          <p:cNvSpPr/>
          <p:nvPr/>
        </p:nvSpPr>
        <p:spPr>
          <a:xfrm>
            <a:off x="-3531794" y="-3563627"/>
            <a:ext cx="7847474" cy="7847909"/>
          </a:xfrm>
          <a:prstGeom prst="ellipse">
            <a:avLst/>
          </a:prstGeom>
          <a:solidFill>
            <a:srgbClr val="9AC25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Foundation 2: Define Your WH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100" sz="10000"/>
            </a:lvl1pPr>
          </a:lstStyle>
          <a:p>
            <a:pPr/>
            <a:r>
              <a:t>Foundation 2: Define Your WHO</a:t>
            </a:r>
          </a:p>
        </p:txBody>
      </p:sp>
      <p:sp>
        <p:nvSpPr>
          <p:cNvPr id="331" name="Google Shape;87;p17"/>
          <p:cNvSpPr txBox="1"/>
          <p:nvPr/>
        </p:nvSpPr>
        <p:spPr>
          <a:xfrm>
            <a:off x="11010802" y="12638454"/>
            <a:ext cx="2362397" cy="728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8" tIns="243798" rIns="243798" bIns="243798">
            <a:spAutoFit/>
          </a:bodyPr>
          <a:lstStyle>
            <a:lvl1pPr algn="ctr" defTabSz="2438400">
              <a:spcBef>
                <a:spcPts val="0"/>
              </a:spcBef>
              <a:defRPr sz="1600">
                <a:solidFill>
                  <a:srgbClr val="37373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Copyright 2025</a:t>
            </a:r>
          </a:p>
        </p:txBody>
      </p:sp>
      <p:pic>
        <p:nvPicPr>
          <p:cNvPr id="332" name="BE LOGO COLOR.png" descr="BE LOGO COL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734226" y="12638454"/>
            <a:ext cx="1078249" cy="728897"/>
          </a:xfrm>
          <a:prstGeom prst="rect">
            <a:avLst/>
          </a:prstGeom>
          <a:ln w="12700">
            <a:miter lim="400000"/>
          </a:ln>
        </p:spPr>
      </p:pic>
      <p:sp>
        <p:nvSpPr>
          <p:cNvPr id="333" name="Rectangle 2"/>
          <p:cNvSpPr/>
          <p:nvPr/>
        </p:nvSpPr>
        <p:spPr>
          <a:xfrm>
            <a:off x="0" y="13497340"/>
            <a:ext cx="24384000" cy="218661"/>
          </a:xfrm>
          <a:prstGeom prst="rect">
            <a:avLst/>
          </a:prstGeom>
          <a:solidFill>
            <a:srgbClr val="9AC255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spcBef>
                <a:spcPts val="0"/>
              </a:spcBef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34" name="Circle"/>
          <p:cNvSpPr/>
          <p:nvPr/>
        </p:nvSpPr>
        <p:spPr>
          <a:xfrm>
            <a:off x="18989981" y="-1971982"/>
            <a:ext cx="7847474" cy="7847909"/>
          </a:xfrm>
          <a:prstGeom prst="ellipse">
            <a:avLst/>
          </a:prstGeom>
          <a:solidFill>
            <a:srgbClr val="9AC25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Your WHO determines your systems, your team’s rhythm, and your sanity"/>
          <p:cNvSpPr txBox="1"/>
          <p:nvPr>
            <p:ph type="body" idx="21"/>
          </p:nvPr>
        </p:nvSpPr>
        <p:spPr>
          <a:xfrm>
            <a:off x="1854200" y="2324100"/>
            <a:ext cx="20104361" cy="1003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701675">
              <a:defRPr sz="4675"/>
            </a:lvl1pPr>
          </a:lstStyle>
          <a:p>
            <a:pPr/>
            <a:r>
              <a:t>Your WHO determines your systems, your team’s rhythm, and your sanity</a:t>
            </a:r>
          </a:p>
        </p:txBody>
      </p:sp>
      <p:sp>
        <p:nvSpPr>
          <p:cNvPr id="337" name="Ideal Client Profiles"/>
          <p:cNvSpPr txBox="1"/>
          <p:nvPr>
            <p:ph type="title"/>
          </p:nvPr>
        </p:nvSpPr>
        <p:spPr>
          <a:xfrm>
            <a:off x="1854200" y="635000"/>
            <a:ext cx="21971000" cy="1689100"/>
          </a:xfrm>
          <a:prstGeom prst="rect">
            <a:avLst/>
          </a:prstGeom>
        </p:spPr>
        <p:txBody>
          <a:bodyPr/>
          <a:lstStyle>
            <a:lvl1pPr defTabSz="2316479">
              <a:defRPr spc="-95" sz="9500"/>
            </a:lvl1pPr>
          </a:lstStyle>
          <a:p>
            <a:pPr/>
            <a:r>
              <a:t>Ideal Client Profiles</a:t>
            </a:r>
          </a:p>
        </p:txBody>
      </p:sp>
      <p:sp>
        <p:nvSpPr>
          <p:cNvPr id="338" name="ICP - by fluency (who do you and your team like serving)…"/>
          <p:cNvSpPr txBox="1"/>
          <p:nvPr>
            <p:ph type="body" idx="1"/>
          </p:nvPr>
        </p:nvSpPr>
        <p:spPr>
          <a:xfrm>
            <a:off x="1854200" y="3854921"/>
            <a:ext cx="21971000" cy="8256012"/>
          </a:xfrm>
          <a:prstGeom prst="rect">
            <a:avLst/>
          </a:prstGeom>
        </p:spPr>
        <p:txBody>
          <a:bodyPr/>
          <a:lstStyle/>
          <a:p>
            <a:pPr/>
            <a:r>
              <a:t>ICP - by fluency (who do you and your team like serving)</a:t>
            </a:r>
          </a:p>
          <a:p>
            <a:pPr/>
            <a:r>
              <a:t>ICP - Industry (from broad to more narrow) </a:t>
            </a:r>
          </a:p>
          <a:p>
            <a:pPr/>
            <a:r>
              <a:t>ICP - Client types (high net worth 1040’s, retirees, etc)</a:t>
            </a:r>
          </a:p>
          <a:p>
            <a:pPr/>
            <a:r>
              <a:t>ICP - by fit (technology, advice, pay on time)</a:t>
            </a:r>
          </a:p>
          <a:p>
            <a:pPr/>
            <a:r>
              <a:t>Score your clients - track in your firm operating system (A, B, C)</a:t>
            </a:r>
          </a:p>
        </p:txBody>
      </p:sp>
      <p:sp>
        <p:nvSpPr>
          <p:cNvPr id="339" name="Circle"/>
          <p:cNvSpPr/>
          <p:nvPr/>
        </p:nvSpPr>
        <p:spPr>
          <a:xfrm>
            <a:off x="-3547710" y="9376446"/>
            <a:ext cx="7847474" cy="7847909"/>
          </a:xfrm>
          <a:prstGeom prst="ellipse">
            <a:avLst/>
          </a:prstGeom>
          <a:solidFill>
            <a:srgbClr val="9AC25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340" name="Google Shape;87;p17"/>
          <p:cNvSpPr txBox="1"/>
          <p:nvPr/>
        </p:nvSpPr>
        <p:spPr>
          <a:xfrm>
            <a:off x="11010802" y="12638454"/>
            <a:ext cx="2362397" cy="728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8" tIns="243798" rIns="243798" bIns="243798">
            <a:spAutoFit/>
          </a:bodyPr>
          <a:lstStyle>
            <a:lvl1pPr algn="ctr" defTabSz="2438400">
              <a:spcBef>
                <a:spcPts val="0"/>
              </a:spcBef>
              <a:defRPr sz="1600">
                <a:solidFill>
                  <a:srgbClr val="37373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Copyright 2025</a:t>
            </a:r>
          </a:p>
        </p:txBody>
      </p:sp>
      <p:pic>
        <p:nvPicPr>
          <p:cNvPr id="341" name="BE LOGO COLOR.png" descr="BE LOGO COL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734226" y="12638454"/>
            <a:ext cx="1078249" cy="728897"/>
          </a:xfrm>
          <a:prstGeom prst="rect">
            <a:avLst/>
          </a:prstGeom>
          <a:ln w="12700">
            <a:miter lim="400000"/>
          </a:ln>
        </p:spPr>
      </p:pic>
      <p:sp>
        <p:nvSpPr>
          <p:cNvPr id="342" name="Rectangle 2"/>
          <p:cNvSpPr/>
          <p:nvPr/>
        </p:nvSpPr>
        <p:spPr>
          <a:xfrm>
            <a:off x="0" y="13497340"/>
            <a:ext cx="24384000" cy="218661"/>
          </a:xfrm>
          <a:prstGeom prst="rect">
            <a:avLst/>
          </a:prstGeom>
          <a:solidFill>
            <a:srgbClr val="9AC255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spcBef>
                <a:spcPts val="0"/>
              </a:spcBef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38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Who drains your energy vs. who fuels your firm?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pc="-100" sz="10000"/>
            </a:lvl1pPr>
          </a:lstStyle>
          <a:p>
            <a:pPr/>
            <a:r>
              <a:t>Who drains your energy vs. who fuels your firm?</a:t>
            </a:r>
          </a:p>
        </p:txBody>
      </p:sp>
      <p:sp>
        <p:nvSpPr>
          <p:cNvPr id="345" name="Google Shape;87;p17"/>
          <p:cNvSpPr txBox="1"/>
          <p:nvPr/>
        </p:nvSpPr>
        <p:spPr>
          <a:xfrm>
            <a:off x="11010802" y="12638454"/>
            <a:ext cx="2362397" cy="728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8" tIns="243798" rIns="243798" bIns="243798">
            <a:spAutoFit/>
          </a:bodyPr>
          <a:lstStyle>
            <a:lvl1pPr algn="ctr" defTabSz="2438400">
              <a:spcBef>
                <a:spcPts val="0"/>
              </a:spcBef>
              <a:defRPr sz="1600">
                <a:solidFill>
                  <a:srgbClr val="37373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Copyright 2025</a:t>
            </a:r>
          </a:p>
        </p:txBody>
      </p:sp>
      <p:pic>
        <p:nvPicPr>
          <p:cNvPr id="346" name="BE LOGO COLOR.png" descr="BE LOGO COL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734226" y="12638454"/>
            <a:ext cx="1078249" cy="728897"/>
          </a:xfrm>
          <a:prstGeom prst="rect">
            <a:avLst/>
          </a:prstGeom>
          <a:ln w="12700">
            <a:miter lim="400000"/>
          </a:ln>
        </p:spPr>
      </p:pic>
      <p:sp>
        <p:nvSpPr>
          <p:cNvPr id="347" name="Rectangle 2"/>
          <p:cNvSpPr/>
          <p:nvPr/>
        </p:nvSpPr>
        <p:spPr>
          <a:xfrm>
            <a:off x="0" y="13497340"/>
            <a:ext cx="24384000" cy="218661"/>
          </a:xfrm>
          <a:prstGeom prst="rect">
            <a:avLst/>
          </a:prstGeom>
          <a:solidFill>
            <a:srgbClr val="9AC255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spcBef>
                <a:spcPts val="0"/>
              </a:spcBef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48" name="Circle"/>
          <p:cNvSpPr/>
          <p:nvPr/>
        </p:nvSpPr>
        <p:spPr>
          <a:xfrm>
            <a:off x="-3531794" y="-3563627"/>
            <a:ext cx="7847474" cy="7847909"/>
          </a:xfrm>
          <a:prstGeom prst="ellipse">
            <a:avLst/>
          </a:prstGeom>
          <a:solidFill>
            <a:srgbClr val="9AC25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“When you stop chasing volume and start curating value, your firm transforms.”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>
            <a:lvl1pPr defTabSz="2243327">
              <a:defRPr spc="-91" sz="9200"/>
            </a:lvl1pPr>
          </a:lstStyle>
          <a:p>
            <a:pPr/>
            <a:r>
              <a:t>“When you stop chasing volume and start curating value, your firm transforms.”</a:t>
            </a:r>
          </a:p>
        </p:txBody>
      </p:sp>
      <p:sp>
        <p:nvSpPr>
          <p:cNvPr id="351" name="Google Shape;87;p17"/>
          <p:cNvSpPr txBox="1"/>
          <p:nvPr/>
        </p:nvSpPr>
        <p:spPr>
          <a:xfrm>
            <a:off x="11010802" y="12638454"/>
            <a:ext cx="2362397" cy="728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8" tIns="243798" rIns="243798" bIns="243798">
            <a:spAutoFit/>
          </a:bodyPr>
          <a:lstStyle>
            <a:lvl1pPr algn="ctr" defTabSz="2438400">
              <a:spcBef>
                <a:spcPts val="0"/>
              </a:spcBef>
              <a:defRPr sz="1600">
                <a:solidFill>
                  <a:srgbClr val="37373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Copyright 2025</a:t>
            </a:r>
          </a:p>
        </p:txBody>
      </p:sp>
      <p:pic>
        <p:nvPicPr>
          <p:cNvPr id="352" name="BE LOGO COLOR.png" descr="BE LOGO COL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734226" y="12638454"/>
            <a:ext cx="1078249" cy="728897"/>
          </a:xfrm>
          <a:prstGeom prst="rect">
            <a:avLst/>
          </a:prstGeom>
          <a:ln w="12700">
            <a:miter lim="400000"/>
          </a:ln>
        </p:spPr>
      </p:pic>
      <p:sp>
        <p:nvSpPr>
          <p:cNvPr id="353" name="Rectangle 2"/>
          <p:cNvSpPr/>
          <p:nvPr/>
        </p:nvSpPr>
        <p:spPr>
          <a:xfrm>
            <a:off x="0" y="13497340"/>
            <a:ext cx="24384000" cy="218661"/>
          </a:xfrm>
          <a:prstGeom prst="rect">
            <a:avLst/>
          </a:prstGeom>
          <a:solidFill>
            <a:srgbClr val="9AC255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spcBef>
                <a:spcPts val="0"/>
              </a:spcBef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54" name="Circle"/>
          <p:cNvSpPr/>
          <p:nvPr/>
        </p:nvSpPr>
        <p:spPr>
          <a:xfrm>
            <a:off x="-3531794" y="-3563627"/>
            <a:ext cx="7847474" cy="7847909"/>
          </a:xfrm>
          <a:prstGeom prst="ellipse">
            <a:avLst/>
          </a:prstGeom>
          <a:solidFill>
            <a:srgbClr val="9AC25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Has your firm developed roadmaps for your Ideal Client Profiles?"/>
          <p:cNvSpPr txBox="1"/>
          <p:nvPr>
            <p:ph type="body" idx="22"/>
          </p:nvPr>
        </p:nvSpPr>
        <p:spPr>
          <a:xfrm>
            <a:off x="2166180" y="2324100"/>
            <a:ext cx="16208417" cy="15941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685165">
              <a:defRPr sz="4565"/>
            </a:lvl1pPr>
          </a:lstStyle>
          <a:p>
            <a:pPr/>
            <a:r>
              <a:t>Has your firm developed roadmaps for your Ideal Client Profiles?</a:t>
            </a:r>
          </a:p>
        </p:txBody>
      </p:sp>
      <p:sp>
        <p:nvSpPr>
          <p:cNvPr id="357" name="Polling Question #3"/>
          <p:cNvSpPr txBox="1"/>
          <p:nvPr>
            <p:ph type="title"/>
          </p:nvPr>
        </p:nvSpPr>
        <p:spPr>
          <a:xfrm>
            <a:off x="2166180" y="635000"/>
            <a:ext cx="9779001" cy="1689100"/>
          </a:xfrm>
          <a:prstGeom prst="rect">
            <a:avLst/>
          </a:prstGeom>
        </p:spPr>
        <p:txBody>
          <a:bodyPr/>
          <a:lstStyle>
            <a:lvl1pPr defTabSz="2121408">
              <a:defRPr spc="-87" sz="8700"/>
            </a:lvl1pPr>
          </a:lstStyle>
          <a:p>
            <a:pPr/>
            <a:r>
              <a:t>Polling Question #3</a:t>
            </a:r>
          </a:p>
        </p:txBody>
      </p:sp>
      <p:sp>
        <p:nvSpPr>
          <p:cNvPr id="358" name="Yes, completely…"/>
          <p:cNvSpPr txBox="1"/>
          <p:nvPr>
            <p:ph type="body" sz="half" idx="1"/>
          </p:nvPr>
        </p:nvSpPr>
        <p:spPr>
          <a:xfrm>
            <a:off x="3734109" y="4522722"/>
            <a:ext cx="9779001" cy="7985743"/>
          </a:xfrm>
          <a:prstGeom prst="rect">
            <a:avLst/>
          </a:prstGeom>
        </p:spPr>
        <p:txBody>
          <a:bodyPr/>
          <a:lstStyle/>
          <a:p>
            <a:pPr/>
            <a:r>
              <a:t>Yes, completely </a:t>
            </a:r>
          </a:p>
          <a:p>
            <a:pPr/>
            <a:r>
              <a:t>Yes, somewhat</a:t>
            </a:r>
          </a:p>
          <a:p>
            <a:pPr/>
            <a:r>
              <a:t>Not yet</a:t>
            </a:r>
          </a:p>
          <a:p>
            <a:pPr/>
            <a:r>
              <a:t>No, we are still unclear on who our ICP’s are.</a:t>
            </a:r>
          </a:p>
        </p:txBody>
      </p:sp>
      <p:sp>
        <p:nvSpPr>
          <p:cNvPr id="359" name="Circle"/>
          <p:cNvSpPr/>
          <p:nvPr/>
        </p:nvSpPr>
        <p:spPr>
          <a:xfrm>
            <a:off x="18989981" y="-1971982"/>
            <a:ext cx="7847474" cy="7847909"/>
          </a:xfrm>
          <a:prstGeom prst="ellipse">
            <a:avLst/>
          </a:prstGeom>
          <a:solidFill>
            <a:srgbClr val="9AC25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360" name="Google Shape;87;p17"/>
          <p:cNvSpPr txBox="1"/>
          <p:nvPr/>
        </p:nvSpPr>
        <p:spPr>
          <a:xfrm>
            <a:off x="11010802" y="12638454"/>
            <a:ext cx="2362397" cy="728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8" tIns="243798" rIns="243798" bIns="243798">
            <a:spAutoFit/>
          </a:bodyPr>
          <a:lstStyle>
            <a:lvl1pPr algn="ctr" defTabSz="2438400">
              <a:spcBef>
                <a:spcPts val="0"/>
              </a:spcBef>
              <a:defRPr sz="1600">
                <a:solidFill>
                  <a:srgbClr val="37373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Copyright 2025</a:t>
            </a:r>
          </a:p>
        </p:txBody>
      </p:sp>
      <p:pic>
        <p:nvPicPr>
          <p:cNvPr id="361" name="BE LOGO COLOR.png" descr="BE LOGO COL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734226" y="12638454"/>
            <a:ext cx="1078249" cy="728897"/>
          </a:xfrm>
          <a:prstGeom prst="rect">
            <a:avLst/>
          </a:prstGeom>
          <a:ln w="12700">
            <a:miter lim="400000"/>
          </a:ln>
        </p:spPr>
      </p:pic>
      <p:sp>
        <p:nvSpPr>
          <p:cNvPr id="362" name="Rectangle 2"/>
          <p:cNvSpPr/>
          <p:nvPr/>
        </p:nvSpPr>
        <p:spPr>
          <a:xfrm>
            <a:off x="0" y="13497340"/>
            <a:ext cx="24384000" cy="218661"/>
          </a:xfrm>
          <a:prstGeom prst="rect">
            <a:avLst/>
          </a:prstGeom>
          <a:solidFill>
            <a:srgbClr val="9AC255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spcBef>
                <a:spcPts val="0"/>
              </a:spcBef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58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Foundation 3: Define Your HOW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100" sz="10000"/>
            </a:lvl1pPr>
          </a:lstStyle>
          <a:p>
            <a:pPr/>
            <a:r>
              <a:t>Foundation 3: Define Your HOW</a:t>
            </a:r>
          </a:p>
        </p:txBody>
      </p:sp>
      <p:sp>
        <p:nvSpPr>
          <p:cNvPr id="365" name="Google Shape;87;p17"/>
          <p:cNvSpPr txBox="1"/>
          <p:nvPr/>
        </p:nvSpPr>
        <p:spPr>
          <a:xfrm>
            <a:off x="11010802" y="12638454"/>
            <a:ext cx="2362397" cy="728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8" tIns="243798" rIns="243798" bIns="243798">
            <a:spAutoFit/>
          </a:bodyPr>
          <a:lstStyle>
            <a:lvl1pPr algn="ctr" defTabSz="2438400">
              <a:spcBef>
                <a:spcPts val="0"/>
              </a:spcBef>
              <a:defRPr sz="1600">
                <a:solidFill>
                  <a:srgbClr val="37373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Copyright 2025</a:t>
            </a:r>
          </a:p>
        </p:txBody>
      </p:sp>
      <p:pic>
        <p:nvPicPr>
          <p:cNvPr id="366" name="BE LOGO COLOR.png" descr="BE LOGO COL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734226" y="12638454"/>
            <a:ext cx="1078249" cy="728897"/>
          </a:xfrm>
          <a:prstGeom prst="rect">
            <a:avLst/>
          </a:prstGeom>
          <a:ln w="12700">
            <a:miter lim="400000"/>
          </a:ln>
        </p:spPr>
      </p:pic>
      <p:sp>
        <p:nvSpPr>
          <p:cNvPr id="367" name="Rectangle 2"/>
          <p:cNvSpPr/>
          <p:nvPr/>
        </p:nvSpPr>
        <p:spPr>
          <a:xfrm>
            <a:off x="0" y="13497340"/>
            <a:ext cx="24384000" cy="218661"/>
          </a:xfrm>
          <a:prstGeom prst="rect">
            <a:avLst/>
          </a:prstGeom>
          <a:solidFill>
            <a:srgbClr val="9AC255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spcBef>
                <a:spcPts val="0"/>
              </a:spcBef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68" name="Circle"/>
          <p:cNvSpPr/>
          <p:nvPr/>
        </p:nvSpPr>
        <p:spPr>
          <a:xfrm>
            <a:off x="18989981" y="-1971982"/>
            <a:ext cx="7847474" cy="7847909"/>
          </a:xfrm>
          <a:prstGeom prst="ellipse">
            <a:avLst/>
          </a:prstGeom>
          <a:solidFill>
            <a:srgbClr val="9AC25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Your HOW is your operating system—the process, the people, and the technology that deliver consistency."/>
          <p:cNvSpPr txBox="1"/>
          <p:nvPr>
            <p:ph type="body" sz="half" idx="1"/>
          </p:nvPr>
        </p:nvSpPr>
        <p:spPr>
          <a:xfrm>
            <a:off x="1206500" y="4569465"/>
            <a:ext cx="21971000" cy="4089401"/>
          </a:xfrm>
          <a:prstGeom prst="rect">
            <a:avLst/>
          </a:prstGeom>
        </p:spPr>
        <p:txBody>
          <a:bodyPr/>
          <a:lstStyle>
            <a:lvl1pPr defTabSz="2072640">
              <a:defRPr spc="-85" sz="8500"/>
            </a:lvl1pPr>
          </a:lstStyle>
          <a:p>
            <a:pPr/>
            <a:r>
              <a:t>Your HOW is your operating system—the process, the people, and the technology that deliver consistency.</a:t>
            </a:r>
          </a:p>
        </p:txBody>
      </p:sp>
      <p:sp>
        <p:nvSpPr>
          <p:cNvPr id="371" name="Google Shape;87;p17"/>
          <p:cNvSpPr txBox="1"/>
          <p:nvPr/>
        </p:nvSpPr>
        <p:spPr>
          <a:xfrm>
            <a:off x="11010802" y="12638454"/>
            <a:ext cx="2362397" cy="728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8" tIns="243798" rIns="243798" bIns="243798">
            <a:spAutoFit/>
          </a:bodyPr>
          <a:lstStyle>
            <a:lvl1pPr algn="ctr" defTabSz="2438400">
              <a:spcBef>
                <a:spcPts val="0"/>
              </a:spcBef>
              <a:defRPr sz="1600">
                <a:solidFill>
                  <a:srgbClr val="37373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Copyright 2025</a:t>
            </a:r>
          </a:p>
        </p:txBody>
      </p:sp>
      <p:pic>
        <p:nvPicPr>
          <p:cNvPr id="372" name="BE LOGO COLOR.png" descr="BE LOGO COL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734226" y="12638454"/>
            <a:ext cx="1078249" cy="728897"/>
          </a:xfrm>
          <a:prstGeom prst="rect">
            <a:avLst/>
          </a:prstGeom>
          <a:ln w="12700">
            <a:miter lim="400000"/>
          </a:ln>
        </p:spPr>
      </p:pic>
      <p:sp>
        <p:nvSpPr>
          <p:cNvPr id="373" name="Rectangle 2"/>
          <p:cNvSpPr/>
          <p:nvPr/>
        </p:nvSpPr>
        <p:spPr>
          <a:xfrm>
            <a:off x="0" y="13497340"/>
            <a:ext cx="24384000" cy="218661"/>
          </a:xfrm>
          <a:prstGeom prst="rect">
            <a:avLst/>
          </a:prstGeom>
          <a:solidFill>
            <a:srgbClr val="9AC255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spcBef>
                <a:spcPts val="0"/>
              </a:spcBef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74" name="Circle"/>
          <p:cNvSpPr/>
          <p:nvPr/>
        </p:nvSpPr>
        <p:spPr>
          <a:xfrm>
            <a:off x="-3531794" y="-3563627"/>
            <a:ext cx="7847474" cy="7847909"/>
          </a:xfrm>
          <a:prstGeom prst="ellipse">
            <a:avLst/>
          </a:prstGeom>
          <a:solidFill>
            <a:srgbClr val="9AC25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roup"/>
          <p:cNvGrpSpPr/>
          <p:nvPr/>
        </p:nvGrpSpPr>
        <p:grpSpPr>
          <a:xfrm>
            <a:off x="1243882" y="5550861"/>
            <a:ext cx="16440109" cy="2941560"/>
            <a:chOff x="0" y="0"/>
            <a:chExt cx="16440108" cy="2941558"/>
          </a:xfrm>
        </p:grpSpPr>
        <p:sp>
          <p:nvSpPr>
            <p:cNvPr id="376" name="Rounded Rectangle 64"/>
            <p:cNvSpPr/>
            <p:nvPr/>
          </p:nvSpPr>
          <p:spPr>
            <a:xfrm>
              <a:off x="867172" y="534177"/>
              <a:ext cx="2670931" cy="169107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50800" cap="flat">
              <a:solidFill>
                <a:srgbClr val="99CD34"/>
              </a:solidFill>
              <a:prstDash val="solid"/>
              <a:miter lim="800000"/>
            </a:ln>
            <a:effectLst>
              <a:outerShdw sx="100000" sy="100000" kx="0" ky="0" algn="b" rotWithShape="0" blurRad="101600" dist="76200" dir="2700000">
                <a:srgbClr val="000000">
                  <a:alpha val="40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>
                <a:spcBef>
                  <a:spcPts val="0"/>
                </a:spcBef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" name="TextBox 65"/>
            <p:cNvSpPr txBox="1"/>
            <p:nvPr/>
          </p:nvSpPr>
          <p:spPr>
            <a:xfrm>
              <a:off x="961430" y="1162642"/>
              <a:ext cx="2403343" cy="4876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 algn="ctr" defTabSz="1828800">
                <a:spcBef>
                  <a:spcPts val="0"/>
                </a:spcBef>
                <a:defRPr sz="2000">
                  <a:solidFill>
                    <a:srgbClr val="373736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CRM</a:t>
              </a:r>
            </a:p>
          </p:txBody>
        </p:sp>
        <p:sp>
          <p:nvSpPr>
            <p:cNvPr id="378" name="Rounded Rectangle 66"/>
            <p:cNvSpPr/>
            <p:nvPr/>
          </p:nvSpPr>
          <p:spPr>
            <a:xfrm>
              <a:off x="4102361" y="534177"/>
              <a:ext cx="2670932" cy="174023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50800" cap="flat">
              <a:solidFill>
                <a:srgbClr val="99CD34"/>
              </a:solidFill>
              <a:prstDash val="solid"/>
              <a:miter lim="800000"/>
            </a:ln>
            <a:effectLst>
              <a:outerShdw sx="100000" sy="100000" kx="0" ky="0" algn="b" rotWithShape="0" blurRad="101600" dist="76200" dir="2700000">
                <a:srgbClr val="000000">
                  <a:alpha val="40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>
                <a:spcBef>
                  <a:spcPts val="0"/>
                </a:spcBef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" name="TextBox 67"/>
            <p:cNvSpPr txBox="1"/>
            <p:nvPr/>
          </p:nvSpPr>
          <p:spPr>
            <a:xfrm>
              <a:off x="4262002" y="961675"/>
              <a:ext cx="2386449" cy="7924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algn="ctr" defTabSz="1828800">
                <a:spcBef>
                  <a:spcPts val="0"/>
                </a:spcBef>
                <a:defRPr sz="2000">
                  <a:solidFill>
                    <a:srgbClr val="373736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Document</a:t>
              </a:r>
              <a:br/>
              <a:r>
                <a:t>Management</a:t>
              </a:r>
            </a:p>
          </p:txBody>
        </p:sp>
        <p:sp>
          <p:nvSpPr>
            <p:cNvPr id="380" name="Rounded Rectangle 68"/>
            <p:cNvSpPr/>
            <p:nvPr/>
          </p:nvSpPr>
          <p:spPr>
            <a:xfrm>
              <a:off x="7317834" y="534177"/>
              <a:ext cx="2670932" cy="174023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50800" cap="flat">
              <a:solidFill>
                <a:srgbClr val="99CD34"/>
              </a:solidFill>
              <a:prstDash val="solid"/>
              <a:miter lim="800000"/>
            </a:ln>
            <a:effectLst>
              <a:outerShdw sx="100000" sy="100000" kx="0" ky="0" algn="b" rotWithShape="0" blurRad="101600" dist="76200" dir="2700000">
                <a:srgbClr val="000000">
                  <a:alpha val="40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>
                <a:spcBef>
                  <a:spcPts val="0"/>
                </a:spcBef>
                <a:defRPr b="1"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" name="TextBox 69"/>
            <p:cNvSpPr txBox="1"/>
            <p:nvPr/>
          </p:nvSpPr>
          <p:spPr>
            <a:xfrm>
              <a:off x="7506637" y="1162642"/>
              <a:ext cx="2374293" cy="4876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 algn="ctr" defTabSz="1828800">
                <a:spcBef>
                  <a:spcPts val="0"/>
                </a:spcBef>
                <a:defRPr sz="2000">
                  <a:solidFill>
                    <a:srgbClr val="373736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Workflow</a:t>
              </a:r>
            </a:p>
          </p:txBody>
        </p:sp>
        <p:sp>
          <p:nvSpPr>
            <p:cNvPr id="382" name="Rounded Rectangle 70"/>
            <p:cNvSpPr/>
            <p:nvPr/>
          </p:nvSpPr>
          <p:spPr>
            <a:xfrm>
              <a:off x="13769178" y="536367"/>
              <a:ext cx="2670931" cy="174023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50800" cap="flat">
              <a:solidFill>
                <a:srgbClr val="99CD34"/>
              </a:solidFill>
              <a:prstDash val="solid"/>
              <a:miter lim="800000"/>
            </a:ln>
            <a:effectLst>
              <a:outerShdw sx="100000" sy="100000" kx="0" ky="0" algn="b" rotWithShape="0" blurRad="101600" dist="76200" dir="2700000">
                <a:srgbClr val="000000">
                  <a:alpha val="40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>
                <a:spcBef>
                  <a:spcPts val="0"/>
                </a:spcBef>
                <a:defRPr b="1"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" name="TextBox 71"/>
            <p:cNvSpPr txBox="1"/>
            <p:nvPr/>
          </p:nvSpPr>
          <p:spPr>
            <a:xfrm>
              <a:off x="14111560" y="1162641"/>
              <a:ext cx="2105793" cy="4876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 algn="ctr" defTabSz="1828800">
                <a:spcBef>
                  <a:spcPts val="0"/>
                </a:spcBef>
                <a:defRPr sz="2000">
                  <a:solidFill>
                    <a:srgbClr val="373736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Scheduling</a:t>
              </a:r>
            </a:p>
          </p:txBody>
        </p:sp>
        <p:sp>
          <p:nvSpPr>
            <p:cNvPr id="384" name="Rounded Rectangle 141"/>
            <p:cNvSpPr/>
            <p:nvPr/>
          </p:nvSpPr>
          <p:spPr>
            <a:xfrm>
              <a:off x="10533307" y="534177"/>
              <a:ext cx="2670931" cy="174023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50800" cap="flat">
              <a:solidFill>
                <a:srgbClr val="99CD34"/>
              </a:solidFill>
              <a:prstDash val="solid"/>
              <a:miter lim="800000"/>
            </a:ln>
            <a:effectLst>
              <a:outerShdw sx="100000" sy="100000" kx="0" ky="0" algn="b" rotWithShape="0" blurRad="101600" dist="76200" dir="2700000">
                <a:srgbClr val="000000">
                  <a:alpha val="40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>
                <a:spcBef>
                  <a:spcPts val="0"/>
                </a:spcBef>
                <a:defRPr b="1"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" name="TextBox 142"/>
            <p:cNvSpPr txBox="1"/>
            <p:nvPr/>
          </p:nvSpPr>
          <p:spPr>
            <a:xfrm>
              <a:off x="10697668" y="987200"/>
              <a:ext cx="2359579" cy="7924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algn="ctr" defTabSz="1828800">
                <a:spcBef>
                  <a:spcPts val="0"/>
                </a:spcBef>
                <a:defRPr sz="2000">
                  <a:solidFill>
                    <a:srgbClr val="373736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Time &amp;</a:t>
              </a:r>
              <a:br/>
              <a:r>
                <a:t>Billing</a:t>
              </a:r>
            </a:p>
          </p:txBody>
        </p:sp>
        <p:pic>
          <p:nvPicPr>
            <p:cNvPr id="386" name="Picture 6" descr="Picture 6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722616" cy="29415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87" name="TextBox 7"/>
            <p:cNvSpPr txBox="1"/>
            <p:nvPr/>
          </p:nvSpPr>
          <p:spPr>
            <a:xfrm rot="16200000">
              <a:off x="-1015091" y="1233304"/>
              <a:ext cx="2678705" cy="4622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 algn="ctr" defTabSz="1828800">
                <a:spcBef>
                  <a:spcPts val="0"/>
                </a:spcBef>
                <a:defRPr b="1" sz="18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INTERNAL</a:t>
              </a:r>
            </a:p>
          </p:txBody>
        </p:sp>
      </p:grpSp>
      <p:grpSp>
        <p:nvGrpSpPr>
          <p:cNvPr id="405" name="Group"/>
          <p:cNvGrpSpPr/>
          <p:nvPr/>
        </p:nvGrpSpPr>
        <p:grpSpPr>
          <a:xfrm>
            <a:off x="1189604" y="8809253"/>
            <a:ext cx="16494388" cy="2958661"/>
            <a:chOff x="0" y="0"/>
            <a:chExt cx="16494387" cy="2958659"/>
          </a:xfrm>
        </p:grpSpPr>
        <p:sp>
          <p:nvSpPr>
            <p:cNvPr id="389" name="Rounded Rectangle 72"/>
            <p:cNvSpPr/>
            <p:nvPr/>
          </p:nvSpPr>
          <p:spPr>
            <a:xfrm>
              <a:off x="921450" y="311487"/>
              <a:ext cx="8944346" cy="81033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50800" cap="flat">
              <a:solidFill>
                <a:srgbClr val="808080"/>
              </a:solidFill>
              <a:prstDash val="solid"/>
              <a:miter lim="800000"/>
            </a:ln>
            <a:effectLst>
              <a:outerShdw sx="100000" sy="100000" kx="0" ky="0" algn="b" rotWithShape="0" blurRad="101600" dist="76200" dir="2700000">
                <a:srgbClr val="000000">
                  <a:alpha val="40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>
                <a:spcBef>
                  <a:spcPts val="0"/>
                </a:spcBef>
                <a:defRPr b="1"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" name="TextBox 73"/>
            <p:cNvSpPr txBox="1"/>
            <p:nvPr/>
          </p:nvSpPr>
          <p:spPr>
            <a:xfrm>
              <a:off x="1173739" y="482135"/>
              <a:ext cx="8761465" cy="4876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 algn="ctr" defTabSz="1828800">
                <a:spcBef>
                  <a:spcPts val="0"/>
                </a:spcBef>
                <a:defRPr sz="2000">
                  <a:solidFill>
                    <a:srgbClr val="373736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Reporting</a:t>
              </a:r>
            </a:p>
          </p:txBody>
        </p:sp>
        <p:sp>
          <p:nvSpPr>
            <p:cNvPr id="391" name="Rounded Rectangle 74"/>
            <p:cNvSpPr/>
            <p:nvPr/>
          </p:nvSpPr>
          <p:spPr>
            <a:xfrm>
              <a:off x="921450" y="1396035"/>
              <a:ext cx="2528950" cy="116773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50800" cap="flat">
              <a:solidFill>
                <a:srgbClr val="808080"/>
              </a:solidFill>
              <a:prstDash val="solid"/>
              <a:miter lim="800000"/>
            </a:ln>
            <a:effectLst>
              <a:outerShdw sx="100000" sy="100000" kx="0" ky="0" algn="b" rotWithShape="0" blurRad="101600" dist="76200" dir="2700000">
                <a:srgbClr val="000000">
                  <a:alpha val="40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>
                <a:spcBef>
                  <a:spcPts val="0"/>
                </a:spcBef>
                <a:defRPr b="1"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" name="TextBox 75"/>
            <p:cNvSpPr txBox="1"/>
            <p:nvPr/>
          </p:nvSpPr>
          <p:spPr>
            <a:xfrm>
              <a:off x="1215389" y="1583659"/>
              <a:ext cx="2161523" cy="7924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algn="ctr" defTabSz="1828800">
                <a:spcBef>
                  <a:spcPts val="0"/>
                </a:spcBef>
                <a:defRPr sz="2000">
                  <a:solidFill>
                    <a:srgbClr val="373736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Client</a:t>
              </a:r>
            </a:p>
            <a:p>
              <a:pPr algn="ctr" defTabSz="1828800">
                <a:spcBef>
                  <a:spcPts val="0"/>
                </a:spcBef>
                <a:defRPr sz="2000">
                  <a:solidFill>
                    <a:srgbClr val="373736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Scoring</a:t>
              </a:r>
            </a:p>
          </p:txBody>
        </p:sp>
        <p:sp>
          <p:nvSpPr>
            <p:cNvPr id="393" name="Rounded Rectangle 150"/>
            <p:cNvSpPr/>
            <p:nvPr/>
          </p:nvSpPr>
          <p:spPr>
            <a:xfrm>
              <a:off x="10900077" y="309674"/>
              <a:ext cx="5594310" cy="81033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50800" cap="flat">
              <a:solidFill>
                <a:srgbClr val="808080"/>
              </a:solidFill>
              <a:prstDash val="solid"/>
              <a:miter lim="800000"/>
            </a:ln>
            <a:effectLst>
              <a:outerShdw sx="100000" sy="100000" kx="0" ky="0" algn="b" rotWithShape="0" blurRad="101600" dist="76200" dir="2700000">
                <a:srgbClr val="000000">
                  <a:alpha val="40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>
                <a:spcBef>
                  <a:spcPts val="0"/>
                </a:spcBef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" name="TextBox 151"/>
            <p:cNvSpPr txBox="1"/>
            <p:nvPr/>
          </p:nvSpPr>
          <p:spPr>
            <a:xfrm>
              <a:off x="11003481" y="482135"/>
              <a:ext cx="5329225" cy="4876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 algn="ctr" defTabSz="1828800">
                <a:spcBef>
                  <a:spcPts val="0"/>
                </a:spcBef>
                <a:defRPr sz="2000">
                  <a:solidFill>
                    <a:srgbClr val="373736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Team Management</a:t>
              </a:r>
            </a:p>
          </p:txBody>
        </p:sp>
        <p:pic>
          <p:nvPicPr>
            <p:cNvPr id="395" name="Picture 9" descr="Picture 9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728475" cy="29586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96" name="TextBox 15"/>
            <p:cNvSpPr txBox="1"/>
            <p:nvPr/>
          </p:nvSpPr>
          <p:spPr>
            <a:xfrm rot="16200000">
              <a:off x="-1023919" y="1251005"/>
              <a:ext cx="2744751" cy="4876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 algn="ctr" defTabSz="1828800">
                <a:spcBef>
                  <a:spcPts val="0"/>
                </a:spcBef>
                <a:defRPr b="1" sz="20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INSIGHTS</a:t>
              </a:r>
            </a:p>
          </p:txBody>
        </p:sp>
        <p:sp>
          <p:nvSpPr>
            <p:cNvPr id="397" name="Rounded Rectangle 22"/>
            <p:cNvSpPr/>
            <p:nvPr/>
          </p:nvSpPr>
          <p:spPr>
            <a:xfrm>
              <a:off x="4241156" y="1390515"/>
              <a:ext cx="2528950" cy="116773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50800" cap="flat">
              <a:solidFill>
                <a:srgbClr val="808080"/>
              </a:solidFill>
              <a:prstDash val="solid"/>
              <a:miter lim="800000"/>
            </a:ln>
            <a:effectLst>
              <a:outerShdw sx="100000" sy="100000" kx="0" ky="0" algn="b" rotWithShape="0" blurRad="101600" dist="76200" dir="2700000">
                <a:srgbClr val="000000">
                  <a:alpha val="40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>
                <a:spcBef>
                  <a:spcPts val="0"/>
                </a:spcBef>
                <a:defRPr b="1"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" name="TextBox 77"/>
            <p:cNvSpPr txBox="1"/>
            <p:nvPr/>
          </p:nvSpPr>
          <p:spPr>
            <a:xfrm>
              <a:off x="4435543" y="1572619"/>
              <a:ext cx="2113125" cy="7924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algn="ctr" defTabSz="1828800">
                <a:spcBef>
                  <a:spcPts val="0"/>
                </a:spcBef>
                <a:defRPr sz="2000">
                  <a:solidFill>
                    <a:srgbClr val="373736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Client</a:t>
              </a:r>
            </a:p>
            <a:p>
              <a:pPr algn="ctr" defTabSz="1828800">
                <a:spcBef>
                  <a:spcPts val="0"/>
                </a:spcBef>
                <a:defRPr sz="2000">
                  <a:solidFill>
                    <a:srgbClr val="373736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Upsell</a:t>
              </a:r>
            </a:p>
          </p:txBody>
        </p:sp>
        <p:sp>
          <p:nvSpPr>
            <p:cNvPr id="399" name="Rounded Rectangle 24"/>
            <p:cNvSpPr/>
            <p:nvPr/>
          </p:nvSpPr>
          <p:spPr>
            <a:xfrm>
              <a:off x="7450637" y="1384994"/>
              <a:ext cx="2528950" cy="116773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50800" cap="flat">
              <a:solidFill>
                <a:srgbClr val="808080"/>
              </a:solidFill>
              <a:prstDash val="solid"/>
              <a:miter lim="800000"/>
            </a:ln>
            <a:effectLst>
              <a:outerShdw sx="100000" sy="100000" kx="0" ky="0" algn="b" rotWithShape="0" blurRad="101600" dist="76200" dir="2700000">
                <a:srgbClr val="000000">
                  <a:alpha val="40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>
                <a:spcBef>
                  <a:spcPts val="0"/>
                </a:spcBef>
                <a:defRPr b="1"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" name="TextBox 79"/>
            <p:cNvSpPr txBox="1"/>
            <p:nvPr/>
          </p:nvSpPr>
          <p:spPr>
            <a:xfrm>
              <a:off x="7648843" y="1583659"/>
              <a:ext cx="2117470" cy="7924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algn="ctr" defTabSz="1828800">
                <a:spcBef>
                  <a:spcPts val="0"/>
                </a:spcBef>
                <a:defRPr sz="2000">
                  <a:solidFill>
                    <a:srgbClr val="373736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Employee</a:t>
              </a:r>
              <a:br/>
              <a:r>
                <a:t>Scoring</a:t>
              </a:r>
            </a:p>
          </p:txBody>
        </p:sp>
        <p:sp>
          <p:nvSpPr>
            <p:cNvPr id="401" name="Rounded Rectangle 26"/>
            <p:cNvSpPr/>
            <p:nvPr/>
          </p:nvSpPr>
          <p:spPr>
            <a:xfrm>
              <a:off x="10860381" y="1390625"/>
              <a:ext cx="2528949" cy="116773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50800" cap="flat">
              <a:solidFill>
                <a:srgbClr val="808080"/>
              </a:solidFill>
              <a:prstDash val="solid"/>
              <a:miter lim="800000"/>
            </a:ln>
            <a:effectLst>
              <a:outerShdw sx="100000" sy="100000" kx="0" ky="0" algn="b" rotWithShape="0" blurRad="101600" dist="76200" dir="2700000">
                <a:srgbClr val="000000">
                  <a:alpha val="40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>
                <a:spcBef>
                  <a:spcPts val="0"/>
                </a:spcBef>
                <a:defRPr b="1"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" name="TextBox 19"/>
            <p:cNvSpPr txBox="1"/>
            <p:nvPr/>
          </p:nvSpPr>
          <p:spPr>
            <a:xfrm>
              <a:off x="11016390" y="1583659"/>
              <a:ext cx="2117471" cy="7924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algn="ctr" defTabSz="1828800">
                <a:spcBef>
                  <a:spcPts val="0"/>
                </a:spcBef>
                <a:defRPr sz="2000">
                  <a:solidFill>
                    <a:srgbClr val="373736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Employee</a:t>
              </a:r>
              <a:br/>
              <a:r>
                <a:t>Wellness</a:t>
              </a:r>
            </a:p>
          </p:txBody>
        </p:sp>
        <p:sp>
          <p:nvSpPr>
            <p:cNvPr id="403" name="Rounded Rectangle 28"/>
            <p:cNvSpPr/>
            <p:nvPr/>
          </p:nvSpPr>
          <p:spPr>
            <a:xfrm>
              <a:off x="13965439" y="1383364"/>
              <a:ext cx="2528949" cy="116773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50800" cap="flat">
              <a:solidFill>
                <a:srgbClr val="808080"/>
              </a:solidFill>
              <a:prstDash val="solid"/>
              <a:miter lim="800000"/>
            </a:ln>
            <a:effectLst>
              <a:outerShdw sx="100000" sy="100000" kx="0" ky="0" algn="b" rotWithShape="0" blurRad="101600" dist="76200" dir="2700000">
                <a:srgbClr val="000000">
                  <a:alpha val="40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>
                <a:spcBef>
                  <a:spcPts val="0"/>
                </a:spcBef>
                <a:defRPr b="1"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" name="TextBox 21"/>
            <p:cNvSpPr txBox="1"/>
            <p:nvPr/>
          </p:nvSpPr>
          <p:spPr>
            <a:xfrm>
              <a:off x="14142088" y="1583659"/>
              <a:ext cx="2117469" cy="7924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algn="ctr" defTabSz="1828800">
                <a:spcBef>
                  <a:spcPts val="0"/>
                </a:spcBef>
                <a:defRPr sz="2000">
                  <a:solidFill>
                    <a:srgbClr val="373736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HR &amp;</a:t>
              </a:r>
              <a:br/>
              <a:r>
                <a:t>Legal</a:t>
              </a:r>
            </a:p>
          </p:txBody>
        </p:sp>
      </p:grpSp>
      <p:grpSp>
        <p:nvGrpSpPr>
          <p:cNvPr id="426" name="Group"/>
          <p:cNvGrpSpPr/>
          <p:nvPr/>
        </p:nvGrpSpPr>
        <p:grpSpPr>
          <a:xfrm>
            <a:off x="1224397" y="2074060"/>
            <a:ext cx="16459595" cy="3201648"/>
            <a:chOff x="0" y="0"/>
            <a:chExt cx="16459593" cy="3201647"/>
          </a:xfrm>
        </p:grpSpPr>
        <p:sp>
          <p:nvSpPr>
            <p:cNvPr id="406" name="Rounded Rectangle 48"/>
            <p:cNvSpPr/>
            <p:nvPr/>
          </p:nvSpPr>
          <p:spPr>
            <a:xfrm>
              <a:off x="3472755" y="194619"/>
              <a:ext cx="12986812" cy="81033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50800" cap="flat">
              <a:solidFill>
                <a:srgbClr val="00B0F0"/>
              </a:solidFill>
              <a:prstDash val="solid"/>
              <a:miter lim="800000"/>
            </a:ln>
            <a:effectLst>
              <a:outerShdw sx="100000" sy="100000" kx="0" ky="0" algn="b" rotWithShape="0" blurRad="101600" dist="76200" dir="2700000">
                <a:srgbClr val="000000">
                  <a:alpha val="40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>
                <a:spcBef>
                  <a:spcPts val="0"/>
                </a:spcBef>
                <a:defRPr sz="20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" name="TextBox 49"/>
            <p:cNvSpPr txBox="1"/>
            <p:nvPr/>
          </p:nvSpPr>
          <p:spPr>
            <a:xfrm>
              <a:off x="3510065" y="371261"/>
              <a:ext cx="12858057" cy="4876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 algn="ctr" defTabSz="1828800">
                <a:spcBef>
                  <a:spcPts val="0"/>
                </a:spcBef>
                <a:defRPr sz="2000">
                  <a:solidFill>
                    <a:srgbClr val="373736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Client Portal &amp; Mobile App</a:t>
              </a:r>
            </a:p>
          </p:txBody>
        </p:sp>
        <p:sp>
          <p:nvSpPr>
            <p:cNvPr id="408" name="Rounded Rectangle 84"/>
            <p:cNvSpPr/>
            <p:nvPr/>
          </p:nvSpPr>
          <p:spPr>
            <a:xfrm>
              <a:off x="886657" y="1155762"/>
              <a:ext cx="2306382" cy="80895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50800" cap="flat">
              <a:solidFill>
                <a:srgbClr val="00B0F0"/>
              </a:solidFill>
              <a:prstDash val="solid"/>
              <a:miter lim="800000"/>
            </a:ln>
            <a:effectLst>
              <a:outerShdw sx="100000" sy="100000" kx="0" ky="0" algn="b" rotWithShape="0" blurRad="101600" dist="76200" dir="2700000">
                <a:srgbClr val="000000">
                  <a:alpha val="40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>
                <a:spcBef>
                  <a:spcPts val="0"/>
                </a:spcBef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" name="TextBox 85"/>
            <p:cNvSpPr txBox="1"/>
            <p:nvPr/>
          </p:nvSpPr>
          <p:spPr>
            <a:xfrm>
              <a:off x="965654" y="1350102"/>
              <a:ext cx="2110919" cy="4876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 algn="ctr" defTabSz="1828800">
                <a:spcBef>
                  <a:spcPts val="0"/>
                </a:spcBef>
                <a:defRPr sz="2000">
                  <a:solidFill>
                    <a:srgbClr val="373736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Website</a:t>
              </a:r>
            </a:p>
          </p:txBody>
        </p:sp>
        <p:sp>
          <p:nvSpPr>
            <p:cNvPr id="410" name="Rounded Rectangle 86"/>
            <p:cNvSpPr/>
            <p:nvPr/>
          </p:nvSpPr>
          <p:spPr>
            <a:xfrm>
              <a:off x="3501546" y="1219133"/>
              <a:ext cx="2306378" cy="180280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50800" cap="flat">
              <a:solidFill>
                <a:srgbClr val="00B0F0"/>
              </a:solidFill>
              <a:prstDash val="solid"/>
              <a:miter lim="800000"/>
            </a:ln>
            <a:effectLst>
              <a:outerShdw sx="100000" sy="100000" kx="0" ky="0" algn="b" rotWithShape="0" blurRad="101600" dist="76200" dir="2700000">
                <a:srgbClr val="000000">
                  <a:alpha val="40000"/>
                </a:srgbClr>
              </a:outerShdw>
            </a:effec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defTabSz="1828800">
                <a:spcBef>
                  <a:spcPts val="0"/>
                </a:spcBef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" name="TextBox 87"/>
            <p:cNvSpPr txBox="1"/>
            <p:nvPr/>
          </p:nvSpPr>
          <p:spPr>
            <a:xfrm>
              <a:off x="3562997" y="1840528"/>
              <a:ext cx="2123497" cy="4876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>
              <a:lvl1pPr algn="ctr" defTabSz="1828800">
                <a:spcBef>
                  <a:spcPts val="0"/>
                </a:spcBef>
                <a:defRPr sz="2000">
                  <a:solidFill>
                    <a:srgbClr val="373736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E-Signatures</a:t>
              </a:r>
            </a:p>
          </p:txBody>
        </p:sp>
        <p:sp>
          <p:nvSpPr>
            <p:cNvPr id="412" name="Rounded Rectangle 144"/>
            <p:cNvSpPr/>
            <p:nvPr/>
          </p:nvSpPr>
          <p:spPr>
            <a:xfrm>
              <a:off x="886657" y="162689"/>
              <a:ext cx="2306382" cy="80895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50800" cap="flat">
              <a:solidFill>
                <a:srgbClr val="00B0F0"/>
              </a:solidFill>
              <a:prstDash val="solid"/>
              <a:miter lim="800000"/>
            </a:ln>
            <a:effectLst>
              <a:outerShdw sx="100000" sy="100000" kx="0" ky="0" algn="b" rotWithShape="0" blurRad="101600" dist="76200" dir="2700000">
                <a:srgbClr val="000000">
                  <a:alpha val="40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>
                <a:spcBef>
                  <a:spcPts val="0"/>
                </a:spcBef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" name="TextBox 145"/>
            <p:cNvSpPr txBox="1"/>
            <p:nvPr/>
          </p:nvSpPr>
          <p:spPr>
            <a:xfrm>
              <a:off x="952698" y="321556"/>
              <a:ext cx="2123875" cy="4876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 algn="ctr" defTabSz="1828800">
                <a:spcBef>
                  <a:spcPts val="0"/>
                </a:spcBef>
                <a:defRPr sz="2000">
                  <a:solidFill>
                    <a:srgbClr val="373736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Social Media</a:t>
              </a:r>
            </a:p>
          </p:txBody>
        </p:sp>
        <p:pic>
          <p:nvPicPr>
            <p:cNvPr id="414" name="Picture 1" descr="Picture 1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719199" cy="32016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15" name="TextBox 121"/>
            <p:cNvSpPr txBox="1"/>
            <p:nvPr/>
          </p:nvSpPr>
          <p:spPr>
            <a:xfrm rot="16200000">
              <a:off x="-1161188" y="1311567"/>
              <a:ext cx="3018767" cy="4622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 algn="ctr" defTabSz="1828800">
                <a:spcBef>
                  <a:spcPts val="0"/>
                </a:spcBef>
                <a:defRPr b="1" sz="18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CLIENT FACING</a:t>
              </a:r>
            </a:p>
          </p:txBody>
        </p:sp>
        <p:sp>
          <p:nvSpPr>
            <p:cNvPr id="416" name="Rounded Rectangle 50"/>
            <p:cNvSpPr/>
            <p:nvPr/>
          </p:nvSpPr>
          <p:spPr>
            <a:xfrm>
              <a:off x="6127205" y="1279751"/>
              <a:ext cx="2306381" cy="174219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50800" cap="flat">
              <a:solidFill>
                <a:srgbClr val="00B0F0"/>
              </a:solidFill>
              <a:prstDash val="solid"/>
              <a:miter lim="800000"/>
            </a:ln>
            <a:effectLst>
              <a:outerShdw sx="100000" sy="100000" kx="0" ky="0" algn="b" rotWithShape="0" blurRad="101600" dist="76200" dir="2700000">
                <a:srgbClr val="000000">
                  <a:alpha val="40000"/>
                </a:srgbClr>
              </a:outerShdw>
            </a:effec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defTabSz="1828800">
                <a:spcBef>
                  <a:spcPts val="0"/>
                </a:spcBef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" name="TextBox 51"/>
            <p:cNvSpPr txBox="1"/>
            <p:nvPr/>
          </p:nvSpPr>
          <p:spPr>
            <a:xfrm>
              <a:off x="6218644" y="1840528"/>
              <a:ext cx="2172831" cy="4876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>
              <a:lvl1pPr algn="ctr" defTabSz="1828800">
                <a:spcBef>
                  <a:spcPts val="0"/>
                </a:spcBef>
                <a:defRPr sz="2000">
                  <a:solidFill>
                    <a:srgbClr val="373736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Onboarding</a:t>
              </a:r>
            </a:p>
          </p:txBody>
        </p:sp>
        <p:sp>
          <p:nvSpPr>
            <p:cNvPr id="418" name="Rounded Rectangle 52"/>
            <p:cNvSpPr/>
            <p:nvPr/>
          </p:nvSpPr>
          <p:spPr>
            <a:xfrm>
              <a:off x="8802538" y="1279751"/>
              <a:ext cx="2306382" cy="174219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50800" cap="flat">
              <a:solidFill>
                <a:srgbClr val="00B0F0"/>
              </a:solidFill>
              <a:prstDash val="solid"/>
              <a:miter lim="800000"/>
            </a:ln>
            <a:effectLst>
              <a:outerShdw sx="100000" sy="100000" kx="0" ky="0" algn="b" rotWithShape="0" blurRad="101600" dist="76200" dir="2700000">
                <a:srgbClr val="000000">
                  <a:alpha val="40000"/>
                </a:srgbClr>
              </a:outerShdw>
            </a:effec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defTabSz="1828800">
                <a:spcBef>
                  <a:spcPts val="0"/>
                </a:spcBef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" name="TextBox 53"/>
            <p:cNvSpPr txBox="1"/>
            <p:nvPr/>
          </p:nvSpPr>
          <p:spPr>
            <a:xfrm>
              <a:off x="8881409" y="1688128"/>
              <a:ext cx="2228361" cy="7924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>
              <a:lvl1pPr algn="ctr" defTabSz="1828800">
                <a:spcBef>
                  <a:spcPts val="0"/>
                </a:spcBef>
                <a:defRPr sz="2000">
                  <a:solidFill>
                    <a:srgbClr val="373736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Client Communication</a:t>
              </a:r>
            </a:p>
          </p:txBody>
        </p:sp>
        <p:sp>
          <p:nvSpPr>
            <p:cNvPr id="420" name="Rounded Rectangle 54"/>
            <p:cNvSpPr/>
            <p:nvPr/>
          </p:nvSpPr>
          <p:spPr>
            <a:xfrm>
              <a:off x="11477879" y="1350100"/>
              <a:ext cx="2306379" cy="167184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50800" cap="flat">
              <a:solidFill>
                <a:srgbClr val="00B0F0"/>
              </a:solidFill>
              <a:prstDash val="solid"/>
              <a:miter lim="800000"/>
            </a:ln>
            <a:effectLst>
              <a:outerShdw sx="100000" sy="100000" kx="0" ky="0" algn="b" rotWithShape="0" blurRad="101600" dist="76200" dir="2700000">
                <a:srgbClr val="000000">
                  <a:alpha val="40000"/>
                </a:srgbClr>
              </a:outerShdw>
            </a:effec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defTabSz="1828800">
                <a:spcBef>
                  <a:spcPts val="0"/>
                </a:spcBef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" name="TextBox 55"/>
            <p:cNvSpPr txBox="1"/>
            <p:nvPr/>
          </p:nvSpPr>
          <p:spPr>
            <a:xfrm>
              <a:off x="11569315" y="1718907"/>
              <a:ext cx="2123499" cy="7924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>
              <a:lvl1pPr algn="ctr" defTabSz="1828800">
                <a:spcBef>
                  <a:spcPts val="0"/>
                </a:spcBef>
                <a:defRPr sz="2000">
                  <a:solidFill>
                    <a:srgbClr val="373736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Document Exchange</a:t>
              </a:r>
            </a:p>
          </p:txBody>
        </p:sp>
        <p:sp>
          <p:nvSpPr>
            <p:cNvPr id="422" name="Rounded Rectangle 56"/>
            <p:cNvSpPr/>
            <p:nvPr/>
          </p:nvSpPr>
          <p:spPr>
            <a:xfrm>
              <a:off x="14153212" y="1350100"/>
              <a:ext cx="2306382" cy="167184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50800" cap="flat">
              <a:solidFill>
                <a:srgbClr val="00B0F0"/>
              </a:solidFill>
              <a:prstDash val="solid"/>
              <a:miter lim="800000"/>
            </a:ln>
            <a:effectLst>
              <a:outerShdw sx="100000" sy="100000" kx="0" ky="0" algn="b" rotWithShape="0" blurRad="101600" dist="76200" dir="2700000">
                <a:srgbClr val="000000">
                  <a:alpha val="40000"/>
                </a:srgbClr>
              </a:outerShdw>
            </a:effec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defTabSz="1828800">
                <a:spcBef>
                  <a:spcPts val="0"/>
                </a:spcBef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" name="TextBox 57"/>
            <p:cNvSpPr txBox="1"/>
            <p:nvPr/>
          </p:nvSpPr>
          <p:spPr>
            <a:xfrm>
              <a:off x="14244653" y="1718906"/>
              <a:ext cx="2123499" cy="7924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>
              <a:lvl1pPr algn="ctr" defTabSz="1828800">
                <a:spcBef>
                  <a:spcPts val="0"/>
                </a:spcBef>
                <a:defRPr sz="2000">
                  <a:solidFill>
                    <a:srgbClr val="373736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Invoices &amp; Payments</a:t>
              </a:r>
            </a:p>
          </p:txBody>
        </p:sp>
        <p:sp>
          <p:nvSpPr>
            <p:cNvPr id="424" name="Rounded Rectangle 146"/>
            <p:cNvSpPr/>
            <p:nvPr/>
          </p:nvSpPr>
          <p:spPr>
            <a:xfrm>
              <a:off x="886657" y="2214519"/>
              <a:ext cx="2255518" cy="80895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50800" cap="flat">
              <a:solidFill>
                <a:srgbClr val="00B0F0"/>
              </a:solidFill>
              <a:prstDash val="solid"/>
              <a:miter lim="800000"/>
            </a:ln>
            <a:effectLst>
              <a:outerShdw sx="100000" sy="100000" kx="0" ky="0" algn="b" rotWithShape="0" blurRad="101600" dist="76200" dir="2700000">
                <a:srgbClr val="000000">
                  <a:alpha val="40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>
                <a:spcBef>
                  <a:spcPts val="0"/>
                </a:spcBef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" name="TextBox 147"/>
            <p:cNvSpPr txBox="1"/>
            <p:nvPr/>
          </p:nvSpPr>
          <p:spPr>
            <a:xfrm>
              <a:off x="907350" y="2222756"/>
              <a:ext cx="2123497" cy="4876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 algn="ctr" defTabSz="1828800">
                <a:spcBef>
                  <a:spcPts val="0"/>
                </a:spcBef>
                <a:defRPr sz="2000">
                  <a:solidFill>
                    <a:srgbClr val="373736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Prospect Vetting</a:t>
              </a:r>
            </a:p>
          </p:txBody>
        </p:sp>
      </p:grpSp>
      <p:grpSp>
        <p:nvGrpSpPr>
          <p:cNvPr id="433" name="Group 17"/>
          <p:cNvGrpSpPr/>
          <p:nvPr/>
        </p:nvGrpSpPr>
        <p:grpSpPr>
          <a:xfrm>
            <a:off x="1568731" y="801977"/>
            <a:ext cx="16109923" cy="970197"/>
            <a:chOff x="0" y="0"/>
            <a:chExt cx="16109922" cy="970196"/>
          </a:xfrm>
        </p:grpSpPr>
        <p:sp>
          <p:nvSpPr>
            <p:cNvPr id="427" name="Google Shape;87;p17"/>
            <p:cNvSpPr txBox="1"/>
            <p:nvPr/>
          </p:nvSpPr>
          <p:spPr>
            <a:xfrm>
              <a:off x="5463587" y="0"/>
              <a:ext cx="5393290" cy="9701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8" tIns="243798" rIns="243798" bIns="243798" numCol="1" anchor="t">
              <a:spAutoFit/>
            </a:bodyPr>
            <a:lstStyle>
              <a:lvl1pPr algn="ctr" defTabSz="2438400">
                <a:spcBef>
                  <a:spcPts val="0"/>
                </a:spcBef>
                <a:defRPr b="1" sz="3200">
                  <a:solidFill>
                    <a:srgbClr val="373736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Firm Operating System</a:t>
              </a:r>
            </a:p>
          </p:txBody>
        </p:sp>
        <p:grpSp>
          <p:nvGrpSpPr>
            <p:cNvPr id="432" name="Group 62"/>
            <p:cNvGrpSpPr/>
            <p:nvPr/>
          </p:nvGrpSpPr>
          <p:grpSpPr>
            <a:xfrm>
              <a:off x="0" y="492399"/>
              <a:ext cx="16109923" cy="233893"/>
              <a:chOff x="0" y="0"/>
              <a:chExt cx="16109922" cy="233891"/>
            </a:xfrm>
          </p:grpSpPr>
          <p:sp>
            <p:nvSpPr>
              <p:cNvPr id="428" name="Straight Connector 14"/>
              <p:cNvSpPr/>
              <p:nvPr/>
            </p:nvSpPr>
            <p:spPr>
              <a:xfrm flipH="1" flipV="1">
                <a:off x="-1" y="-1"/>
                <a:ext cx="5727329" cy="1"/>
              </a:xfrm>
              <a:prstGeom prst="line">
                <a:avLst/>
              </a:prstGeom>
              <a:noFill/>
              <a:ln w="12700" cap="flat">
                <a:solidFill>
                  <a:srgbClr val="808080">
                    <a:alpha val="56756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1828800">
                  <a:spcBef>
                    <a:spcPts val="0"/>
                  </a:spcBef>
                  <a:defRPr sz="36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29" name="Straight Connector 16"/>
              <p:cNvSpPr/>
              <p:nvPr/>
            </p:nvSpPr>
            <p:spPr>
              <a:xfrm flipH="1" flipV="1">
                <a:off x="10561063" y="18513"/>
                <a:ext cx="5548860" cy="1"/>
              </a:xfrm>
              <a:prstGeom prst="line">
                <a:avLst/>
              </a:prstGeom>
              <a:noFill/>
              <a:ln w="12700" cap="flat">
                <a:solidFill>
                  <a:srgbClr val="808080">
                    <a:alpha val="56756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1828800">
                  <a:spcBef>
                    <a:spcPts val="0"/>
                  </a:spcBef>
                  <a:defRPr sz="36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30" name="Straight Connector 20"/>
              <p:cNvSpPr/>
              <p:nvPr/>
            </p:nvSpPr>
            <p:spPr>
              <a:xfrm flipV="1">
                <a:off x="9795" y="10045"/>
                <a:ext cx="1" cy="203523"/>
              </a:xfrm>
              <a:prstGeom prst="line">
                <a:avLst/>
              </a:prstGeom>
              <a:noFill/>
              <a:ln w="12700" cap="flat">
                <a:solidFill>
                  <a:srgbClr val="808080">
                    <a:alpha val="56756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1828800">
                  <a:spcBef>
                    <a:spcPts val="0"/>
                  </a:spcBef>
                  <a:defRPr sz="36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31" name="Straight Connector 61"/>
              <p:cNvSpPr/>
              <p:nvPr/>
            </p:nvSpPr>
            <p:spPr>
              <a:xfrm flipV="1">
                <a:off x="16102987" y="30369"/>
                <a:ext cx="1" cy="203523"/>
              </a:xfrm>
              <a:prstGeom prst="line">
                <a:avLst/>
              </a:prstGeom>
              <a:noFill/>
              <a:ln w="12700" cap="flat">
                <a:solidFill>
                  <a:srgbClr val="808080">
                    <a:alpha val="56756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1828800">
                  <a:spcBef>
                    <a:spcPts val="0"/>
                  </a:spcBef>
                  <a:defRPr sz="36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grpSp>
        <p:nvGrpSpPr>
          <p:cNvPr id="440" name="Group 38"/>
          <p:cNvGrpSpPr/>
          <p:nvPr/>
        </p:nvGrpSpPr>
        <p:grpSpPr>
          <a:xfrm>
            <a:off x="18656611" y="836222"/>
            <a:ext cx="4692081" cy="970197"/>
            <a:chOff x="0" y="0"/>
            <a:chExt cx="4692079" cy="970196"/>
          </a:xfrm>
        </p:grpSpPr>
        <p:sp>
          <p:nvSpPr>
            <p:cNvPr id="434" name="Google Shape;87;p17"/>
            <p:cNvSpPr txBox="1"/>
            <p:nvPr/>
          </p:nvSpPr>
          <p:spPr>
            <a:xfrm>
              <a:off x="0" y="0"/>
              <a:ext cx="4692080" cy="9701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8" tIns="243798" rIns="243798" bIns="243798" numCol="1" anchor="t">
              <a:spAutoFit/>
            </a:bodyPr>
            <a:lstStyle>
              <a:lvl1pPr algn="ctr" defTabSz="2438400">
                <a:spcBef>
                  <a:spcPts val="0"/>
                </a:spcBef>
                <a:defRPr b="1" sz="3200">
                  <a:solidFill>
                    <a:srgbClr val="373736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Production</a:t>
              </a:r>
            </a:p>
          </p:txBody>
        </p:sp>
        <p:grpSp>
          <p:nvGrpSpPr>
            <p:cNvPr id="439" name="Group 100"/>
            <p:cNvGrpSpPr/>
            <p:nvPr/>
          </p:nvGrpSpPr>
          <p:grpSpPr>
            <a:xfrm>
              <a:off x="531709" y="492399"/>
              <a:ext cx="3497169" cy="203525"/>
              <a:chOff x="2" y="0"/>
              <a:chExt cx="3497167" cy="203523"/>
            </a:xfrm>
          </p:grpSpPr>
          <p:sp>
            <p:nvSpPr>
              <p:cNvPr id="435" name="Straight Connector 78"/>
              <p:cNvSpPr/>
              <p:nvPr/>
            </p:nvSpPr>
            <p:spPr>
              <a:xfrm flipH="1" flipV="1">
                <a:off x="2" y="60"/>
                <a:ext cx="457199" cy="1"/>
              </a:xfrm>
              <a:prstGeom prst="line">
                <a:avLst/>
              </a:prstGeom>
              <a:noFill/>
              <a:ln w="12700" cap="flat">
                <a:solidFill>
                  <a:srgbClr val="808080">
                    <a:alpha val="56756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1828800">
                  <a:spcBef>
                    <a:spcPts val="0"/>
                  </a:spcBef>
                  <a:defRPr sz="36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36" name="Straight Connector 81"/>
              <p:cNvSpPr/>
              <p:nvPr/>
            </p:nvSpPr>
            <p:spPr>
              <a:xfrm flipV="1">
                <a:off x="3672" y="1"/>
                <a:ext cx="1" cy="203523"/>
              </a:xfrm>
              <a:prstGeom prst="line">
                <a:avLst/>
              </a:prstGeom>
              <a:noFill/>
              <a:ln w="12700" cap="flat">
                <a:solidFill>
                  <a:srgbClr val="808080">
                    <a:alpha val="56756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1828800">
                  <a:spcBef>
                    <a:spcPts val="0"/>
                  </a:spcBef>
                  <a:defRPr sz="36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37" name="Straight Connector 92"/>
              <p:cNvSpPr/>
              <p:nvPr/>
            </p:nvSpPr>
            <p:spPr>
              <a:xfrm flipH="1" flipV="1">
                <a:off x="3039971" y="0"/>
                <a:ext cx="457199" cy="1"/>
              </a:xfrm>
              <a:prstGeom prst="line">
                <a:avLst/>
              </a:prstGeom>
              <a:noFill/>
              <a:ln w="12700" cap="flat">
                <a:solidFill>
                  <a:srgbClr val="808080">
                    <a:alpha val="56756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1828800">
                  <a:spcBef>
                    <a:spcPts val="0"/>
                  </a:spcBef>
                  <a:defRPr sz="36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38" name="Straight Connector 93"/>
              <p:cNvSpPr/>
              <p:nvPr/>
            </p:nvSpPr>
            <p:spPr>
              <a:xfrm flipV="1">
                <a:off x="3489735" y="1"/>
                <a:ext cx="1" cy="203523"/>
              </a:xfrm>
              <a:prstGeom prst="line">
                <a:avLst/>
              </a:prstGeom>
              <a:noFill/>
              <a:ln w="12700" cap="flat">
                <a:solidFill>
                  <a:srgbClr val="808080">
                    <a:alpha val="56756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1828800">
                  <a:spcBef>
                    <a:spcPts val="0"/>
                  </a:spcBef>
                  <a:defRPr sz="36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grpSp>
        <p:nvGrpSpPr>
          <p:cNvPr id="446" name="Group 40"/>
          <p:cNvGrpSpPr/>
          <p:nvPr/>
        </p:nvGrpSpPr>
        <p:grpSpPr>
          <a:xfrm>
            <a:off x="186026" y="118375"/>
            <a:ext cx="24062745" cy="12725781"/>
            <a:chOff x="0" y="0"/>
            <a:chExt cx="24062743" cy="12725779"/>
          </a:xfrm>
        </p:grpSpPr>
        <p:sp>
          <p:nvSpPr>
            <p:cNvPr id="441" name="Rounded Rectangle 8"/>
            <p:cNvSpPr/>
            <p:nvPr/>
          </p:nvSpPr>
          <p:spPr>
            <a:xfrm>
              <a:off x="390981" y="412839"/>
              <a:ext cx="23241836" cy="12052861"/>
            </a:xfrm>
            <a:prstGeom prst="roundRect">
              <a:avLst>
                <a:gd name="adj" fmla="val 10505"/>
              </a:avLst>
            </a:prstGeom>
            <a:noFill/>
            <a:ln w="508000" cap="flat">
              <a:solidFill>
                <a:srgbClr val="1D3053">
                  <a:alpha val="20088"/>
                </a:srgbClr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>
                <a:spcBef>
                  <a:spcPts val="0"/>
                </a:spcBef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42" name="Google Shape;87;p17"/>
            <p:cNvSpPr/>
            <p:nvPr/>
          </p:nvSpPr>
          <p:spPr>
            <a:xfrm>
              <a:off x="390981" y="12046978"/>
              <a:ext cx="2324183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8" tIns="243798" rIns="243798" bIns="243798" numCol="1" anchor="t">
              <a:spAutoFit/>
            </a:bodyPr>
            <a:lstStyle>
              <a:lvl1pPr algn="ctr" defTabSz="2438400">
                <a:spcBef>
                  <a:spcPts val="0"/>
                </a:spcBef>
                <a:defRPr sz="20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ARTIFICIAL INTELLIGENCE</a:t>
              </a:r>
            </a:p>
          </p:txBody>
        </p:sp>
        <p:sp>
          <p:nvSpPr>
            <p:cNvPr id="443" name="Google Shape;87;p17"/>
            <p:cNvSpPr/>
            <p:nvPr/>
          </p:nvSpPr>
          <p:spPr>
            <a:xfrm>
              <a:off x="390967" y="0"/>
              <a:ext cx="23241837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8" tIns="243798" rIns="243798" bIns="243798" numCol="1" anchor="t">
              <a:spAutoFit/>
            </a:bodyPr>
            <a:lstStyle>
              <a:lvl1pPr algn="ctr" defTabSz="2438400">
                <a:spcBef>
                  <a:spcPts val="0"/>
                </a:spcBef>
                <a:defRPr sz="20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ARTIFICIAL INTELLIGENCE</a:t>
              </a:r>
            </a:p>
          </p:txBody>
        </p:sp>
        <p:sp>
          <p:nvSpPr>
            <p:cNvPr id="444" name="Google Shape;87;p17"/>
            <p:cNvSpPr/>
            <p:nvPr/>
          </p:nvSpPr>
          <p:spPr>
            <a:xfrm rot="16200000">
              <a:off x="-6156469" y="6569311"/>
              <a:ext cx="12312938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8" tIns="243798" rIns="243798" bIns="243798" numCol="1" anchor="t">
              <a:spAutoFit/>
            </a:bodyPr>
            <a:lstStyle>
              <a:lvl1pPr algn="ctr" defTabSz="2438400">
                <a:spcBef>
                  <a:spcPts val="0"/>
                </a:spcBef>
                <a:defRPr sz="20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ARTIFICIAL INTELLIGENCE</a:t>
              </a:r>
            </a:p>
          </p:txBody>
        </p:sp>
        <p:sp>
          <p:nvSpPr>
            <p:cNvPr id="445" name="Google Shape;87;p17"/>
            <p:cNvSpPr/>
            <p:nvPr/>
          </p:nvSpPr>
          <p:spPr>
            <a:xfrm rot="5400000">
              <a:off x="17906283" y="6569306"/>
              <a:ext cx="1231291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8" tIns="243798" rIns="243798" bIns="243798" numCol="1" anchor="t">
              <a:spAutoFit/>
            </a:bodyPr>
            <a:lstStyle>
              <a:lvl1pPr algn="ctr" defTabSz="2438400">
                <a:spcBef>
                  <a:spcPts val="0"/>
                </a:spcBef>
                <a:defRPr sz="20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ARTIFICIAL INTELLIGENCE</a:t>
              </a:r>
            </a:p>
          </p:txBody>
        </p:sp>
      </p:grpSp>
      <p:sp>
        <p:nvSpPr>
          <p:cNvPr id="447" name="Google Shape;87;p17"/>
          <p:cNvSpPr txBox="1"/>
          <p:nvPr/>
        </p:nvSpPr>
        <p:spPr>
          <a:xfrm>
            <a:off x="11036200" y="12867054"/>
            <a:ext cx="2362397" cy="728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8" tIns="243798" rIns="243798" bIns="243798">
            <a:spAutoFit/>
          </a:bodyPr>
          <a:lstStyle>
            <a:lvl1pPr algn="ctr" defTabSz="2438400">
              <a:spcBef>
                <a:spcPts val="0"/>
              </a:spcBef>
              <a:defRPr sz="1600">
                <a:solidFill>
                  <a:srgbClr val="37373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Copyright 2025</a:t>
            </a:r>
          </a:p>
        </p:txBody>
      </p:sp>
      <p:grpSp>
        <p:nvGrpSpPr>
          <p:cNvPr id="460" name="Group"/>
          <p:cNvGrpSpPr/>
          <p:nvPr/>
        </p:nvGrpSpPr>
        <p:grpSpPr>
          <a:xfrm>
            <a:off x="18196929" y="1528269"/>
            <a:ext cx="5365595" cy="10882010"/>
            <a:chOff x="0" y="0"/>
            <a:chExt cx="5365594" cy="10882008"/>
          </a:xfrm>
        </p:grpSpPr>
        <p:grpSp>
          <p:nvGrpSpPr>
            <p:cNvPr id="451" name="Group 120"/>
            <p:cNvGrpSpPr/>
            <p:nvPr/>
          </p:nvGrpSpPr>
          <p:grpSpPr>
            <a:xfrm>
              <a:off x="-1" y="0"/>
              <a:ext cx="5365596" cy="10882009"/>
              <a:chOff x="0" y="0"/>
              <a:chExt cx="5365594" cy="10882008"/>
            </a:xfrm>
          </p:grpSpPr>
          <p:sp>
            <p:nvSpPr>
              <p:cNvPr id="448" name="Rounded Rectangle 80"/>
              <p:cNvSpPr/>
              <p:nvPr/>
            </p:nvSpPr>
            <p:spPr>
              <a:xfrm>
                <a:off x="400890" y="355695"/>
                <a:ext cx="4595762" cy="10029250"/>
              </a:xfrm>
              <a:prstGeom prst="roundRect">
                <a:avLst>
                  <a:gd name="adj" fmla="val 10505"/>
                </a:avLst>
              </a:prstGeom>
              <a:noFill/>
              <a:ln w="342900" cap="flat">
                <a:solidFill>
                  <a:srgbClr val="EB1B1B">
                    <a:alpha val="35304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defTabSz="1828800">
                  <a:spcBef>
                    <a:spcPts val="0"/>
                  </a:spcBef>
                  <a:defRPr sz="3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49" name="Google Shape;87;p17"/>
              <p:cNvSpPr txBox="1"/>
              <p:nvPr/>
            </p:nvSpPr>
            <p:spPr>
              <a:xfrm rot="5400000">
                <a:off x="-309054" y="4882250"/>
                <a:ext cx="10556899" cy="79239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8" tIns="243798" rIns="243798" bIns="243798" numCol="1" anchor="t">
                <a:spAutoFit/>
              </a:bodyPr>
              <a:lstStyle>
                <a:lvl1pPr algn="ctr" defTabSz="2438400">
                  <a:spcBef>
                    <a:spcPts val="0"/>
                  </a:spcBef>
                  <a:defRPr sz="20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ADVISORY</a:t>
                </a:r>
              </a:p>
            </p:txBody>
          </p:sp>
          <p:sp>
            <p:nvSpPr>
              <p:cNvPr id="450" name="Google Shape;87;p17"/>
              <p:cNvSpPr txBox="1"/>
              <p:nvPr/>
            </p:nvSpPr>
            <p:spPr>
              <a:xfrm rot="16200000">
                <a:off x="-4882252" y="5207361"/>
                <a:ext cx="10556900" cy="79239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8" tIns="243798" rIns="243798" bIns="243798" numCol="1" anchor="t">
                <a:spAutoFit/>
              </a:bodyPr>
              <a:lstStyle>
                <a:lvl1pPr algn="ctr" defTabSz="2438400">
                  <a:spcBef>
                    <a:spcPts val="0"/>
                  </a:spcBef>
                  <a:defRPr sz="20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ADVISORY</a:t>
                </a:r>
              </a:p>
            </p:txBody>
          </p:sp>
        </p:grpSp>
        <p:pic>
          <p:nvPicPr>
            <p:cNvPr id="452" name="Picture 34" descr="Picture 34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5400000">
              <a:off x="2299782" y="-1015734"/>
              <a:ext cx="785409" cy="40682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53" name="Rounded Rectangle 94"/>
            <p:cNvSpPr/>
            <p:nvPr/>
          </p:nvSpPr>
          <p:spPr>
            <a:xfrm>
              <a:off x="1377719" y="1968148"/>
              <a:ext cx="2768873" cy="188661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50800" cap="flat">
              <a:solidFill>
                <a:srgbClr val="FFC000"/>
              </a:solidFill>
              <a:prstDash val="solid"/>
              <a:miter lim="800000"/>
            </a:ln>
            <a:effectLst>
              <a:outerShdw sx="100000" sy="100000" kx="0" ky="0" algn="b" rotWithShape="0" blurRad="101600" dist="76200" dir="2700000">
                <a:srgbClr val="000000">
                  <a:alpha val="40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>
                <a:spcBef>
                  <a:spcPts val="0"/>
                </a:spcBef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" name="TextBox 95"/>
            <p:cNvSpPr txBox="1"/>
            <p:nvPr/>
          </p:nvSpPr>
          <p:spPr>
            <a:xfrm>
              <a:off x="1827911" y="2412907"/>
              <a:ext cx="1955623" cy="9194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algn="ctr" defTabSz="1828800">
                <a:spcBef>
                  <a:spcPts val="0"/>
                </a:spcBef>
                <a:defRPr sz="2400">
                  <a:solidFill>
                    <a:srgbClr val="373736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Client</a:t>
              </a:r>
              <a:br/>
              <a:r>
                <a:t>Accounting</a:t>
              </a:r>
            </a:p>
          </p:txBody>
        </p:sp>
        <p:sp>
          <p:nvSpPr>
            <p:cNvPr id="455" name="TextBox 37"/>
            <p:cNvSpPr txBox="1"/>
            <p:nvPr/>
          </p:nvSpPr>
          <p:spPr>
            <a:xfrm>
              <a:off x="802549" y="830154"/>
              <a:ext cx="3825801" cy="4876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 algn="ctr" defTabSz="1828800">
                <a:spcBef>
                  <a:spcPts val="0"/>
                </a:spcBef>
                <a:defRPr b="1" sz="20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COMPLIANCE</a:t>
              </a:r>
            </a:p>
          </p:txBody>
        </p:sp>
        <p:sp>
          <p:nvSpPr>
            <p:cNvPr id="456" name="Rounded Rectangle 63"/>
            <p:cNvSpPr/>
            <p:nvPr/>
          </p:nvSpPr>
          <p:spPr>
            <a:xfrm>
              <a:off x="1392618" y="7415284"/>
              <a:ext cx="2768873" cy="188661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50800" cap="flat">
              <a:solidFill>
                <a:srgbClr val="FFC000"/>
              </a:solidFill>
              <a:prstDash val="solid"/>
              <a:miter lim="800000"/>
            </a:ln>
            <a:effectLst>
              <a:outerShdw sx="100000" sy="100000" kx="0" ky="0" algn="b" rotWithShape="0" blurRad="101600" dist="76200" dir="2700000">
                <a:srgbClr val="000000">
                  <a:alpha val="40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>
                <a:spcBef>
                  <a:spcPts val="0"/>
                </a:spcBef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" name="TextBox 76"/>
            <p:cNvSpPr txBox="1"/>
            <p:nvPr/>
          </p:nvSpPr>
          <p:spPr>
            <a:xfrm>
              <a:off x="1827911" y="8076650"/>
              <a:ext cx="1955623" cy="5511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 algn="ctr" defTabSz="1828800">
                <a:spcBef>
                  <a:spcPts val="0"/>
                </a:spcBef>
                <a:defRPr sz="2400">
                  <a:solidFill>
                    <a:srgbClr val="373736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Tax</a:t>
              </a:r>
            </a:p>
          </p:txBody>
        </p:sp>
        <p:sp>
          <p:nvSpPr>
            <p:cNvPr id="458" name="Rounded Rectangle 59"/>
            <p:cNvSpPr/>
            <p:nvPr/>
          </p:nvSpPr>
          <p:spPr>
            <a:xfrm>
              <a:off x="1345556" y="4703104"/>
              <a:ext cx="2768873" cy="188661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50800" cap="flat">
              <a:solidFill>
                <a:srgbClr val="FFC000"/>
              </a:solidFill>
              <a:prstDash val="solid"/>
              <a:miter lim="800000"/>
            </a:ln>
            <a:effectLst>
              <a:outerShdw sx="100000" sy="100000" kx="0" ky="0" algn="b" rotWithShape="0" blurRad="101600" dist="76200" dir="2700000">
                <a:srgbClr val="000000">
                  <a:alpha val="40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>
                <a:spcBef>
                  <a:spcPts val="0"/>
                </a:spcBef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" name="TextBox 60"/>
            <p:cNvSpPr txBox="1"/>
            <p:nvPr/>
          </p:nvSpPr>
          <p:spPr>
            <a:xfrm>
              <a:off x="1696752" y="5364470"/>
              <a:ext cx="2130805" cy="5511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 algn="ctr" defTabSz="1828800">
                <a:spcBef>
                  <a:spcPts val="0"/>
                </a:spcBef>
                <a:defRPr sz="2400">
                  <a:solidFill>
                    <a:srgbClr val="373736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Payroll</a:t>
              </a:r>
            </a:p>
          </p:txBody>
        </p:sp>
      </p:grpSp>
      <p:pic>
        <p:nvPicPr>
          <p:cNvPr id="461" name="BE LOGO COLOR.png" descr="BE LOGO COLOR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2734226" y="12867054"/>
            <a:ext cx="1078249" cy="7288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3" dur="10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05" grpId="4"/>
      <p:bldP build="whole" bldLvl="1" animBg="1" rev="0" advAuto="0" spid="426" grpId="2"/>
      <p:bldP build="whole" bldLvl="1" animBg="1" rev="0" advAuto="0" spid="446" grpId="7"/>
      <p:bldP build="whole" bldLvl="1" animBg="1" rev="0" advAuto="0" spid="460" grpId="6"/>
      <p:bldP build="whole" bldLvl="1" animBg="1" rev="0" advAuto="0" spid="440" grpId="5"/>
      <p:bldP build="whole" bldLvl="1" animBg="1" rev="0" advAuto="0" spid="433" grpId="1"/>
      <p:bldP build="whole" bldLvl="1" animBg="1" rev="0" advAuto="0" spid="388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The Simple Firm Audible cover.jpg" descr="The Simple Firm Audible cover.jp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6250" t="0" r="6249" b="0"/>
          <a:stretch>
            <a:fillRect/>
          </a:stretch>
        </p:blipFill>
        <p:spPr>
          <a:xfrm>
            <a:off x="12614353" y="502203"/>
            <a:ext cx="10393955" cy="11878806"/>
          </a:xfrm>
          <a:prstGeom prst="rect">
            <a:avLst/>
          </a:prstGeom>
        </p:spPr>
      </p:pic>
      <p:sp>
        <p:nvSpPr>
          <p:cNvPr id="208" name="Amazon…"/>
          <p:cNvSpPr txBox="1"/>
          <p:nvPr>
            <p:ph type="body" sz="quarter" idx="1"/>
          </p:nvPr>
        </p:nvSpPr>
        <p:spPr>
          <a:xfrm>
            <a:off x="4103293" y="2927439"/>
            <a:ext cx="5733736" cy="8256012"/>
          </a:xfrm>
          <a:prstGeom prst="rect">
            <a:avLst/>
          </a:prstGeom>
        </p:spPr>
        <p:txBody>
          <a:bodyPr/>
          <a:lstStyle/>
          <a:p>
            <a:pPr/>
            <a:r>
              <a:t>Amazon </a:t>
            </a:r>
          </a:p>
          <a:p>
            <a:pPr lvl="1"/>
            <a:r>
              <a:t>Hardback</a:t>
            </a:r>
          </a:p>
          <a:p>
            <a:pPr lvl="1"/>
            <a:r>
              <a:t>Softback</a:t>
            </a:r>
          </a:p>
          <a:p>
            <a:pPr lvl="1"/>
            <a:r>
              <a:t>Ebook</a:t>
            </a:r>
          </a:p>
          <a:p>
            <a:pPr/>
            <a:r>
              <a:t>Audible</a:t>
            </a:r>
          </a:p>
        </p:txBody>
      </p:sp>
      <p:pic>
        <p:nvPicPr>
          <p:cNvPr id="209" name="BE LOGO COLOR.png" descr="BE LOGO COLO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7275" y="12516892"/>
            <a:ext cx="1078250" cy="728897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Google Shape;87;p17"/>
          <p:cNvSpPr txBox="1"/>
          <p:nvPr/>
        </p:nvSpPr>
        <p:spPr>
          <a:xfrm>
            <a:off x="21722573" y="12686203"/>
            <a:ext cx="2362397" cy="728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8" tIns="243798" rIns="243798" bIns="243798">
            <a:spAutoFit/>
          </a:bodyPr>
          <a:lstStyle>
            <a:lvl1pPr algn="ctr" defTabSz="2438400">
              <a:spcBef>
                <a:spcPts val="0"/>
              </a:spcBef>
              <a:defRPr sz="1600">
                <a:solidFill>
                  <a:srgbClr val="37373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Copyright 2025</a:t>
            </a:r>
          </a:p>
        </p:txBody>
      </p:sp>
      <p:sp>
        <p:nvSpPr>
          <p:cNvPr id="211" name="Rectangle 2"/>
          <p:cNvSpPr/>
          <p:nvPr/>
        </p:nvSpPr>
        <p:spPr>
          <a:xfrm>
            <a:off x="0" y="13497340"/>
            <a:ext cx="24384000" cy="218661"/>
          </a:xfrm>
          <a:prstGeom prst="rect">
            <a:avLst/>
          </a:prstGeom>
          <a:solidFill>
            <a:srgbClr val="9AC255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spcBef>
                <a:spcPts val="0"/>
              </a:spcBef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How will teams and roles evolve in an AI world?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How will teams and roles evolve in an AI world?</a:t>
            </a:r>
          </a:p>
        </p:txBody>
      </p:sp>
      <p:sp>
        <p:nvSpPr>
          <p:cNvPr id="464" name="Google Shape;87;p17"/>
          <p:cNvSpPr txBox="1"/>
          <p:nvPr/>
        </p:nvSpPr>
        <p:spPr>
          <a:xfrm>
            <a:off x="11010802" y="12638454"/>
            <a:ext cx="2362397" cy="728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8" tIns="243798" rIns="243798" bIns="243798">
            <a:spAutoFit/>
          </a:bodyPr>
          <a:lstStyle>
            <a:lvl1pPr algn="ctr" defTabSz="2438400">
              <a:spcBef>
                <a:spcPts val="0"/>
              </a:spcBef>
              <a:defRPr sz="1600">
                <a:solidFill>
                  <a:srgbClr val="37373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Copyright 2025</a:t>
            </a:r>
          </a:p>
        </p:txBody>
      </p:sp>
      <p:pic>
        <p:nvPicPr>
          <p:cNvPr id="465" name="BE LOGO COLOR.png" descr="BE LOGO COL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734226" y="12638454"/>
            <a:ext cx="1078249" cy="728897"/>
          </a:xfrm>
          <a:prstGeom prst="rect">
            <a:avLst/>
          </a:prstGeom>
          <a:ln w="12700">
            <a:miter lim="400000"/>
          </a:ln>
        </p:spPr>
      </p:pic>
      <p:sp>
        <p:nvSpPr>
          <p:cNvPr id="466" name="Rectangle 2"/>
          <p:cNvSpPr/>
          <p:nvPr/>
        </p:nvSpPr>
        <p:spPr>
          <a:xfrm>
            <a:off x="0" y="13497340"/>
            <a:ext cx="24384000" cy="218661"/>
          </a:xfrm>
          <a:prstGeom prst="rect">
            <a:avLst/>
          </a:prstGeom>
          <a:solidFill>
            <a:srgbClr val="9AC255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spcBef>
                <a:spcPts val="0"/>
              </a:spcBef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67" name="Circle"/>
          <p:cNvSpPr/>
          <p:nvPr/>
        </p:nvSpPr>
        <p:spPr>
          <a:xfrm>
            <a:off x="-3531794" y="-3563627"/>
            <a:ext cx="7847474" cy="7847909"/>
          </a:xfrm>
          <a:prstGeom prst="ellipse">
            <a:avLst/>
          </a:prstGeom>
          <a:solidFill>
            <a:srgbClr val="9AC25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Current Roles:"/>
          <p:cNvSpPr txBox="1"/>
          <p:nvPr>
            <p:ph type="title"/>
          </p:nvPr>
        </p:nvSpPr>
        <p:spPr>
          <a:xfrm>
            <a:off x="1854200" y="635000"/>
            <a:ext cx="21971000" cy="1689100"/>
          </a:xfrm>
          <a:prstGeom prst="rect">
            <a:avLst/>
          </a:prstGeom>
        </p:spPr>
        <p:txBody>
          <a:bodyPr/>
          <a:lstStyle>
            <a:lvl1pPr defTabSz="2316479">
              <a:defRPr spc="-95" sz="9500"/>
            </a:lvl1pPr>
          </a:lstStyle>
          <a:p>
            <a:pPr/>
            <a:r>
              <a:t>Current Roles:</a:t>
            </a:r>
          </a:p>
        </p:txBody>
      </p:sp>
      <p:sp>
        <p:nvSpPr>
          <p:cNvPr id="470" name="Bookkeepers…"/>
          <p:cNvSpPr txBox="1"/>
          <p:nvPr>
            <p:ph type="body" idx="1"/>
          </p:nvPr>
        </p:nvSpPr>
        <p:spPr>
          <a:xfrm>
            <a:off x="2634106" y="3048323"/>
            <a:ext cx="21971001" cy="8256012"/>
          </a:xfrm>
          <a:prstGeom prst="rect">
            <a:avLst/>
          </a:prstGeom>
        </p:spPr>
        <p:txBody>
          <a:bodyPr/>
          <a:lstStyle/>
          <a:p>
            <a:pPr/>
            <a:r>
              <a:t>Bookkeepers</a:t>
            </a:r>
          </a:p>
          <a:p>
            <a:pPr/>
            <a:r>
              <a:t>Payroll Specialists</a:t>
            </a:r>
          </a:p>
          <a:p>
            <a:pPr/>
            <a:r>
              <a:t>Preparers</a:t>
            </a:r>
          </a:p>
          <a:p>
            <a:pPr/>
            <a:r>
              <a:t>Client Managers/Reviewers</a:t>
            </a:r>
          </a:p>
          <a:p>
            <a:pPr/>
            <a:r>
              <a:t>Administrative Staff</a:t>
            </a:r>
          </a:p>
          <a:p>
            <a:pPr/>
            <a:r>
              <a:t>Partners/Owners</a:t>
            </a:r>
          </a:p>
        </p:txBody>
      </p:sp>
      <p:sp>
        <p:nvSpPr>
          <p:cNvPr id="471" name="Circle"/>
          <p:cNvSpPr/>
          <p:nvPr/>
        </p:nvSpPr>
        <p:spPr>
          <a:xfrm>
            <a:off x="19349614" y="-3102050"/>
            <a:ext cx="7847474" cy="7847908"/>
          </a:xfrm>
          <a:prstGeom prst="ellipse">
            <a:avLst/>
          </a:prstGeom>
          <a:solidFill>
            <a:srgbClr val="9AC25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472" name="Google Shape;87;p17"/>
          <p:cNvSpPr txBox="1"/>
          <p:nvPr/>
        </p:nvSpPr>
        <p:spPr>
          <a:xfrm>
            <a:off x="11010802" y="12638454"/>
            <a:ext cx="2362397" cy="728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8" tIns="243798" rIns="243798" bIns="243798">
            <a:spAutoFit/>
          </a:bodyPr>
          <a:lstStyle>
            <a:lvl1pPr algn="ctr" defTabSz="2438400">
              <a:spcBef>
                <a:spcPts val="0"/>
              </a:spcBef>
              <a:defRPr sz="1600">
                <a:solidFill>
                  <a:srgbClr val="37373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Copyright 2025</a:t>
            </a:r>
          </a:p>
        </p:txBody>
      </p:sp>
      <p:pic>
        <p:nvPicPr>
          <p:cNvPr id="473" name="BE LOGO COLOR.png" descr="BE LOGO COL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734226" y="12638454"/>
            <a:ext cx="1078249" cy="728897"/>
          </a:xfrm>
          <a:prstGeom prst="rect">
            <a:avLst/>
          </a:prstGeom>
          <a:ln w="12700">
            <a:miter lim="400000"/>
          </a:ln>
        </p:spPr>
      </p:pic>
      <p:sp>
        <p:nvSpPr>
          <p:cNvPr id="474" name="Rectangle 2"/>
          <p:cNvSpPr/>
          <p:nvPr/>
        </p:nvSpPr>
        <p:spPr>
          <a:xfrm>
            <a:off x="0" y="13497340"/>
            <a:ext cx="24384000" cy="218661"/>
          </a:xfrm>
          <a:prstGeom prst="rect">
            <a:avLst/>
          </a:prstGeom>
          <a:solidFill>
            <a:srgbClr val="9AC255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spcBef>
                <a:spcPts val="0"/>
              </a:spcBef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70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From Bookkeeper, Payroll Specialist and Tax Preparer…"/>
          <p:cNvSpPr txBox="1"/>
          <p:nvPr>
            <p:ph type="body" sz="half" idx="1"/>
          </p:nvPr>
        </p:nvSpPr>
        <p:spPr>
          <a:xfrm>
            <a:off x="2957838" y="3952253"/>
            <a:ext cx="18468324" cy="4089401"/>
          </a:xfrm>
          <a:prstGeom prst="rect">
            <a:avLst/>
          </a:prstGeom>
        </p:spPr>
        <p:txBody>
          <a:bodyPr/>
          <a:lstStyle/>
          <a:p>
            <a:pPr defTabSz="1292351">
              <a:defRPr spc="-63" sz="6360"/>
            </a:pPr>
            <a:r>
              <a:t>From Bookkeeper, Payroll Specialist and Tax Preparer</a:t>
            </a:r>
          </a:p>
          <a:p>
            <a:pPr defTabSz="1292351">
              <a:defRPr spc="-63" sz="6360"/>
            </a:pPr>
          </a:p>
          <a:p>
            <a:pPr defTabSz="1292351">
              <a:defRPr spc="-63" sz="6360"/>
            </a:pPr>
            <a:r>
              <a:t>To A </a:t>
            </a:r>
            <a:r>
              <a:rPr>
                <a:latin typeface="Produkt Medium"/>
                <a:ea typeface="Produkt Medium"/>
                <a:cs typeface="Produkt Medium"/>
                <a:sym typeface="Produkt Medium"/>
              </a:rPr>
              <a:t>Curator</a:t>
            </a:r>
          </a:p>
        </p:txBody>
      </p:sp>
      <p:sp>
        <p:nvSpPr>
          <p:cNvPr id="477" name="Google Shape;87;p17"/>
          <p:cNvSpPr txBox="1"/>
          <p:nvPr/>
        </p:nvSpPr>
        <p:spPr>
          <a:xfrm>
            <a:off x="11010802" y="12638454"/>
            <a:ext cx="2362397" cy="728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8" tIns="243798" rIns="243798" bIns="243798">
            <a:spAutoFit/>
          </a:bodyPr>
          <a:lstStyle>
            <a:lvl1pPr algn="ctr" defTabSz="2438400">
              <a:spcBef>
                <a:spcPts val="0"/>
              </a:spcBef>
              <a:defRPr sz="1600">
                <a:solidFill>
                  <a:srgbClr val="37373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Copyright 2025</a:t>
            </a:r>
          </a:p>
        </p:txBody>
      </p:sp>
      <p:pic>
        <p:nvPicPr>
          <p:cNvPr id="478" name="BE LOGO COLOR.png" descr="BE LOGO COL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734226" y="12638454"/>
            <a:ext cx="1078249" cy="728897"/>
          </a:xfrm>
          <a:prstGeom prst="rect">
            <a:avLst/>
          </a:prstGeom>
          <a:ln w="12700">
            <a:miter lim="400000"/>
          </a:ln>
        </p:spPr>
      </p:pic>
      <p:sp>
        <p:nvSpPr>
          <p:cNvPr id="479" name="Rectangle 2"/>
          <p:cNvSpPr/>
          <p:nvPr/>
        </p:nvSpPr>
        <p:spPr>
          <a:xfrm>
            <a:off x="0" y="13497340"/>
            <a:ext cx="24384000" cy="218661"/>
          </a:xfrm>
          <a:prstGeom prst="rect">
            <a:avLst/>
          </a:prstGeom>
          <a:solidFill>
            <a:srgbClr val="9AC255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spcBef>
                <a:spcPts val="0"/>
              </a:spcBef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80" name="Circle"/>
          <p:cNvSpPr/>
          <p:nvPr/>
        </p:nvSpPr>
        <p:spPr>
          <a:xfrm>
            <a:off x="-3531794" y="-3563627"/>
            <a:ext cx="7847474" cy="7847909"/>
          </a:xfrm>
          <a:prstGeom prst="ellipse">
            <a:avLst/>
          </a:prstGeom>
          <a:solidFill>
            <a:srgbClr val="9AC25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Curators — professionals who ensure that what AI produces is correct, relevant, and usable."/>
          <p:cNvSpPr txBox="1"/>
          <p:nvPr>
            <p:ph type="body" sz="half" idx="1"/>
          </p:nvPr>
        </p:nvSpPr>
        <p:spPr>
          <a:xfrm>
            <a:off x="2957838" y="3952253"/>
            <a:ext cx="18468324" cy="4089401"/>
          </a:xfrm>
          <a:prstGeom prst="rect">
            <a:avLst/>
          </a:prstGeom>
        </p:spPr>
        <p:txBody>
          <a:bodyPr/>
          <a:lstStyle/>
          <a:p>
            <a:pPr defTabSz="2072640">
              <a:defRPr spc="-85" sz="8500"/>
            </a:pPr>
            <a:r>
              <a:rPr>
                <a:latin typeface="Produkt Medium"/>
                <a:ea typeface="Produkt Medium"/>
                <a:cs typeface="Produkt Medium"/>
                <a:sym typeface="Produkt Medium"/>
              </a:rPr>
              <a:t>Curators</a:t>
            </a:r>
            <a:r>
              <a:t> — professionals who ensure that what AI produces is correct, relevant, and usable.</a:t>
            </a:r>
          </a:p>
        </p:txBody>
      </p:sp>
      <p:sp>
        <p:nvSpPr>
          <p:cNvPr id="483" name="Google Shape;87;p17"/>
          <p:cNvSpPr txBox="1"/>
          <p:nvPr/>
        </p:nvSpPr>
        <p:spPr>
          <a:xfrm>
            <a:off x="11010802" y="12638454"/>
            <a:ext cx="2362397" cy="728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8" tIns="243798" rIns="243798" bIns="243798">
            <a:spAutoFit/>
          </a:bodyPr>
          <a:lstStyle>
            <a:lvl1pPr algn="ctr" defTabSz="2438400">
              <a:spcBef>
                <a:spcPts val="0"/>
              </a:spcBef>
              <a:defRPr sz="1600">
                <a:solidFill>
                  <a:srgbClr val="37373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Copyright 2025</a:t>
            </a:r>
          </a:p>
        </p:txBody>
      </p:sp>
      <p:pic>
        <p:nvPicPr>
          <p:cNvPr id="484" name="BE LOGO COLOR.png" descr="BE LOGO COL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734226" y="12638454"/>
            <a:ext cx="1078249" cy="728897"/>
          </a:xfrm>
          <a:prstGeom prst="rect">
            <a:avLst/>
          </a:prstGeom>
          <a:ln w="12700">
            <a:miter lim="400000"/>
          </a:ln>
        </p:spPr>
      </p:pic>
      <p:sp>
        <p:nvSpPr>
          <p:cNvPr id="485" name="Rectangle 2"/>
          <p:cNvSpPr/>
          <p:nvPr/>
        </p:nvSpPr>
        <p:spPr>
          <a:xfrm>
            <a:off x="0" y="13497340"/>
            <a:ext cx="24384000" cy="218661"/>
          </a:xfrm>
          <a:prstGeom prst="rect">
            <a:avLst/>
          </a:prstGeom>
          <a:solidFill>
            <a:srgbClr val="9AC255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spcBef>
                <a:spcPts val="0"/>
              </a:spcBef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86" name="Circle"/>
          <p:cNvSpPr/>
          <p:nvPr/>
        </p:nvSpPr>
        <p:spPr>
          <a:xfrm>
            <a:off x="-3531794" y="-3563627"/>
            <a:ext cx="7847474" cy="7847909"/>
          </a:xfrm>
          <a:prstGeom prst="ellipse">
            <a:avLst/>
          </a:prstGeom>
          <a:solidFill>
            <a:srgbClr val="9AC25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From Reviewer and Client Manager…"/>
          <p:cNvSpPr txBox="1"/>
          <p:nvPr>
            <p:ph type="body" sz="half" idx="1"/>
          </p:nvPr>
        </p:nvSpPr>
        <p:spPr>
          <a:xfrm>
            <a:off x="2957838" y="3952253"/>
            <a:ext cx="18468324" cy="4089401"/>
          </a:xfrm>
          <a:prstGeom prst="rect">
            <a:avLst/>
          </a:prstGeom>
        </p:spPr>
        <p:txBody>
          <a:bodyPr/>
          <a:lstStyle/>
          <a:p>
            <a:pPr defTabSz="2072640">
              <a:defRPr spc="-85" sz="8500"/>
            </a:pPr>
            <a:r>
              <a:t>From Reviewer and Client Manager</a:t>
            </a:r>
          </a:p>
          <a:p>
            <a:pPr defTabSz="2072640">
              <a:defRPr spc="-85" sz="8500"/>
            </a:pPr>
          </a:p>
          <a:p>
            <a:pPr defTabSz="2072640">
              <a:defRPr spc="-85" sz="8500"/>
            </a:pPr>
            <a:r>
              <a:t>To  </a:t>
            </a:r>
            <a:r>
              <a:rPr>
                <a:latin typeface="Produkt Medium"/>
                <a:ea typeface="Produkt Medium"/>
                <a:cs typeface="Produkt Medium"/>
                <a:sym typeface="Produkt Medium"/>
              </a:rPr>
              <a:t>Advisor</a:t>
            </a:r>
          </a:p>
        </p:txBody>
      </p:sp>
      <p:sp>
        <p:nvSpPr>
          <p:cNvPr id="489" name="Google Shape;87;p17"/>
          <p:cNvSpPr txBox="1"/>
          <p:nvPr/>
        </p:nvSpPr>
        <p:spPr>
          <a:xfrm>
            <a:off x="11010802" y="12638454"/>
            <a:ext cx="2362397" cy="728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8" tIns="243798" rIns="243798" bIns="243798">
            <a:spAutoFit/>
          </a:bodyPr>
          <a:lstStyle>
            <a:lvl1pPr algn="ctr" defTabSz="2438400">
              <a:spcBef>
                <a:spcPts val="0"/>
              </a:spcBef>
              <a:defRPr sz="1600">
                <a:solidFill>
                  <a:srgbClr val="37373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Copyright 2025</a:t>
            </a:r>
          </a:p>
        </p:txBody>
      </p:sp>
      <p:pic>
        <p:nvPicPr>
          <p:cNvPr id="490" name="BE LOGO COLOR.png" descr="BE LOGO COL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734226" y="12638454"/>
            <a:ext cx="1078249" cy="728897"/>
          </a:xfrm>
          <a:prstGeom prst="rect">
            <a:avLst/>
          </a:prstGeom>
          <a:ln w="12700">
            <a:miter lim="400000"/>
          </a:ln>
        </p:spPr>
      </p:pic>
      <p:sp>
        <p:nvSpPr>
          <p:cNvPr id="491" name="Rectangle 2"/>
          <p:cNvSpPr/>
          <p:nvPr/>
        </p:nvSpPr>
        <p:spPr>
          <a:xfrm>
            <a:off x="0" y="13497340"/>
            <a:ext cx="24384000" cy="218661"/>
          </a:xfrm>
          <a:prstGeom prst="rect">
            <a:avLst/>
          </a:prstGeom>
          <a:solidFill>
            <a:srgbClr val="9AC255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spcBef>
                <a:spcPts val="0"/>
              </a:spcBef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92" name="Circle"/>
          <p:cNvSpPr/>
          <p:nvPr/>
        </p:nvSpPr>
        <p:spPr>
          <a:xfrm>
            <a:off x="-3531794" y="-3563627"/>
            <a:ext cx="7847474" cy="7847909"/>
          </a:xfrm>
          <a:prstGeom prst="ellipse">
            <a:avLst/>
          </a:prstGeom>
          <a:solidFill>
            <a:srgbClr val="9AC25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Advisor — the client’s strategic partner — responsible for interpreting  data, anticipating needs, and guiding the client’s next steps based on a clearly defined roadmap."/>
          <p:cNvSpPr txBox="1"/>
          <p:nvPr>
            <p:ph type="body" sz="half" idx="1"/>
          </p:nvPr>
        </p:nvSpPr>
        <p:spPr>
          <a:xfrm>
            <a:off x="2957838" y="3952253"/>
            <a:ext cx="18468324" cy="4089401"/>
          </a:xfrm>
          <a:prstGeom prst="rect">
            <a:avLst/>
          </a:prstGeom>
        </p:spPr>
        <p:txBody>
          <a:bodyPr/>
          <a:lstStyle/>
          <a:p>
            <a:pPr defTabSz="1560575">
              <a:defRPr spc="-64" sz="6400"/>
            </a:pPr>
            <a:r>
              <a:rPr>
                <a:latin typeface="Produkt Medium"/>
                <a:ea typeface="Produkt Medium"/>
                <a:cs typeface="Produkt Medium"/>
                <a:sym typeface="Produkt Medium"/>
              </a:rPr>
              <a:t>Advisor</a:t>
            </a:r>
            <a:r>
              <a:t> — the client’s strategic partner — responsible for interpreting  data, anticipating needs, and guiding the client’s next steps based on a clearly defined roadmap.</a:t>
            </a:r>
          </a:p>
        </p:txBody>
      </p:sp>
      <p:sp>
        <p:nvSpPr>
          <p:cNvPr id="495" name="Google Shape;87;p17"/>
          <p:cNvSpPr txBox="1"/>
          <p:nvPr/>
        </p:nvSpPr>
        <p:spPr>
          <a:xfrm>
            <a:off x="11010802" y="12638454"/>
            <a:ext cx="2362397" cy="728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8" tIns="243798" rIns="243798" bIns="243798">
            <a:spAutoFit/>
          </a:bodyPr>
          <a:lstStyle>
            <a:lvl1pPr algn="ctr" defTabSz="2438400">
              <a:spcBef>
                <a:spcPts val="0"/>
              </a:spcBef>
              <a:defRPr sz="1600">
                <a:solidFill>
                  <a:srgbClr val="37373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Copyright 2025</a:t>
            </a:r>
          </a:p>
        </p:txBody>
      </p:sp>
      <p:pic>
        <p:nvPicPr>
          <p:cNvPr id="496" name="BE LOGO COLOR.png" descr="BE LOGO COL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734226" y="12638454"/>
            <a:ext cx="1078249" cy="728897"/>
          </a:xfrm>
          <a:prstGeom prst="rect">
            <a:avLst/>
          </a:prstGeom>
          <a:ln w="12700">
            <a:miter lim="400000"/>
          </a:ln>
        </p:spPr>
      </p:pic>
      <p:sp>
        <p:nvSpPr>
          <p:cNvPr id="497" name="Rectangle 2"/>
          <p:cNvSpPr/>
          <p:nvPr/>
        </p:nvSpPr>
        <p:spPr>
          <a:xfrm>
            <a:off x="0" y="13497340"/>
            <a:ext cx="24384000" cy="218661"/>
          </a:xfrm>
          <a:prstGeom prst="rect">
            <a:avLst/>
          </a:prstGeom>
          <a:solidFill>
            <a:srgbClr val="9AC255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spcBef>
                <a:spcPts val="0"/>
              </a:spcBef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98" name="Circle"/>
          <p:cNvSpPr/>
          <p:nvPr/>
        </p:nvSpPr>
        <p:spPr>
          <a:xfrm>
            <a:off x="-3531794" y="-3563627"/>
            <a:ext cx="7847474" cy="7847909"/>
          </a:xfrm>
          <a:prstGeom prst="ellipse">
            <a:avLst/>
          </a:prstGeom>
          <a:solidFill>
            <a:srgbClr val="9AC25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From Administrative Staff…"/>
          <p:cNvSpPr txBox="1"/>
          <p:nvPr>
            <p:ph type="body" sz="half" idx="1"/>
          </p:nvPr>
        </p:nvSpPr>
        <p:spPr>
          <a:xfrm>
            <a:off x="2957838" y="3952253"/>
            <a:ext cx="18468324" cy="4089401"/>
          </a:xfrm>
          <a:prstGeom prst="rect">
            <a:avLst/>
          </a:prstGeom>
        </p:spPr>
        <p:txBody>
          <a:bodyPr/>
          <a:lstStyle/>
          <a:p>
            <a:pPr defTabSz="2072640">
              <a:defRPr spc="-85" sz="8500"/>
            </a:pPr>
            <a:r>
              <a:t>From Administrative Staff</a:t>
            </a:r>
          </a:p>
          <a:p>
            <a:pPr defTabSz="2072640">
              <a:defRPr spc="-85" sz="8500"/>
            </a:pPr>
          </a:p>
          <a:p>
            <a:pPr defTabSz="2072640">
              <a:defRPr spc="-85" sz="8500"/>
            </a:pPr>
            <a:r>
              <a:t>To  </a:t>
            </a:r>
            <a:r>
              <a:rPr>
                <a:latin typeface="Produkt Medium"/>
                <a:ea typeface="Produkt Medium"/>
                <a:cs typeface="Produkt Medium"/>
                <a:sym typeface="Produkt Medium"/>
              </a:rPr>
              <a:t>Experience Designer</a:t>
            </a:r>
          </a:p>
        </p:txBody>
      </p:sp>
      <p:sp>
        <p:nvSpPr>
          <p:cNvPr id="501" name="Google Shape;87;p17"/>
          <p:cNvSpPr txBox="1"/>
          <p:nvPr/>
        </p:nvSpPr>
        <p:spPr>
          <a:xfrm>
            <a:off x="11010802" y="12638454"/>
            <a:ext cx="2362397" cy="728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8" tIns="243798" rIns="243798" bIns="243798">
            <a:spAutoFit/>
          </a:bodyPr>
          <a:lstStyle>
            <a:lvl1pPr algn="ctr" defTabSz="2438400">
              <a:spcBef>
                <a:spcPts val="0"/>
              </a:spcBef>
              <a:defRPr sz="1600">
                <a:solidFill>
                  <a:srgbClr val="37373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Copyright 2025</a:t>
            </a:r>
          </a:p>
        </p:txBody>
      </p:sp>
      <p:pic>
        <p:nvPicPr>
          <p:cNvPr id="502" name="BE LOGO COLOR.png" descr="BE LOGO COL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734226" y="12638454"/>
            <a:ext cx="1078249" cy="728897"/>
          </a:xfrm>
          <a:prstGeom prst="rect">
            <a:avLst/>
          </a:prstGeom>
          <a:ln w="12700">
            <a:miter lim="400000"/>
          </a:ln>
        </p:spPr>
      </p:pic>
      <p:sp>
        <p:nvSpPr>
          <p:cNvPr id="503" name="Rectangle 2"/>
          <p:cNvSpPr/>
          <p:nvPr/>
        </p:nvSpPr>
        <p:spPr>
          <a:xfrm>
            <a:off x="0" y="13497340"/>
            <a:ext cx="24384000" cy="218661"/>
          </a:xfrm>
          <a:prstGeom prst="rect">
            <a:avLst/>
          </a:prstGeom>
          <a:solidFill>
            <a:srgbClr val="9AC255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spcBef>
                <a:spcPts val="0"/>
              </a:spcBef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04" name="Circle"/>
          <p:cNvSpPr/>
          <p:nvPr/>
        </p:nvSpPr>
        <p:spPr>
          <a:xfrm>
            <a:off x="-3531794" y="-3563627"/>
            <a:ext cx="7847474" cy="7847909"/>
          </a:xfrm>
          <a:prstGeom prst="ellipse">
            <a:avLst/>
          </a:prstGeom>
          <a:solidFill>
            <a:srgbClr val="9AC25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Experience Designer — people who think deeply about how clients and team members experience the firm.…"/>
          <p:cNvSpPr txBox="1"/>
          <p:nvPr>
            <p:ph type="body" sz="half" idx="1"/>
          </p:nvPr>
        </p:nvSpPr>
        <p:spPr>
          <a:xfrm>
            <a:off x="2894172" y="3554341"/>
            <a:ext cx="19793493" cy="6607318"/>
          </a:xfrm>
          <a:prstGeom prst="rect">
            <a:avLst/>
          </a:prstGeom>
        </p:spPr>
        <p:txBody>
          <a:bodyPr/>
          <a:lstStyle/>
          <a:p>
            <a:pPr defTabSz="1072895">
              <a:defRPr spc="-52" sz="5280"/>
            </a:pPr>
            <a:r>
              <a:rPr>
                <a:latin typeface="Produkt Medium"/>
                <a:ea typeface="Produkt Medium"/>
                <a:cs typeface="Produkt Medium"/>
                <a:sym typeface="Produkt Medium"/>
              </a:rPr>
              <a:t>Experience Designer</a:t>
            </a:r>
            <a:r>
              <a:t> — people who think deeply about how clients and team members experience the firm.</a:t>
            </a:r>
          </a:p>
          <a:p>
            <a:pPr defTabSz="1072895">
              <a:defRPr spc="-52" sz="5280"/>
            </a:pPr>
          </a:p>
          <a:p>
            <a:pPr defTabSz="1072895">
              <a:defRPr spc="-52" sz="5280"/>
            </a:pPr>
            <a:r>
              <a:t>They don’t just react to needs; they design moments that create confidence, calm and delight.</a:t>
            </a:r>
          </a:p>
          <a:p>
            <a:pPr defTabSz="1072895">
              <a:defRPr spc="-52" sz="5280"/>
            </a:pPr>
          </a:p>
          <a:p>
            <a:pPr defTabSz="1072895">
              <a:defRPr spc="-52" sz="5280"/>
            </a:pPr>
            <a:r>
              <a:t>In short: AI handles the process — our people craft the experience.</a:t>
            </a:r>
          </a:p>
        </p:txBody>
      </p:sp>
      <p:sp>
        <p:nvSpPr>
          <p:cNvPr id="507" name="Google Shape;87;p17"/>
          <p:cNvSpPr txBox="1"/>
          <p:nvPr/>
        </p:nvSpPr>
        <p:spPr>
          <a:xfrm>
            <a:off x="11010802" y="12638454"/>
            <a:ext cx="2362397" cy="728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8" tIns="243798" rIns="243798" bIns="243798">
            <a:spAutoFit/>
          </a:bodyPr>
          <a:lstStyle>
            <a:lvl1pPr algn="ctr" defTabSz="2438400">
              <a:spcBef>
                <a:spcPts val="0"/>
              </a:spcBef>
              <a:defRPr sz="1600">
                <a:solidFill>
                  <a:srgbClr val="37373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Copyright 2025</a:t>
            </a:r>
          </a:p>
        </p:txBody>
      </p:sp>
      <p:pic>
        <p:nvPicPr>
          <p:cNvPr id="508" name="BE LOGO COLOR.png" descr="BE LOGO COL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734226" y="12638454"/>
            <a:ext cx="1078249" cy="728897"/>
          </a:xfrm>
          <a:prstGeom prst="rect">
            <a:avLst/>
          </a:prstGeom>
          <a:ln w="12700">
            <a:miter lim="400000"/>
          </a:ln>
        </p:spPr>
      </p:pic>
      <p:sp>
        <p:nvSpPr>
          <p:cNvPr id="509" name="Rectangle 2"/>
          <p:cNvSpPr/>
          <p:nvPr/>
        </p:nvSpPr>
        <p:spPr>
          <a:xfrm>
            <a:off x="0" y="13497340"/>
            <a:ext cx="24384000" cy="218661"/>
          </a:xfrm>
          <a:prstGeom prst="rect">
            <a:avLst/>
          </a:prstGeom>
          <a:solidFill>
            <a:srgbClr val="9AC255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spcBef>
                <a:spcPts val="0"/>
              </a:spcBef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10" name="Circle"/>
          <p:cNvSpPr/>
          <p:nvPr/>
        </p:nvSpPr>
        <p:spPr>
          <a:xfrm>
            <a:off x="-3531794" y="-3563627"/>
            <a:ext cx="7847474" cy="7847909"/>
          </a:xfrm>
          <a:prstGeom prst="ellipse">
            <a:avLst/>
          </a:prstGeom>
          <a:solidFill>
            <a:srgbClr val="9AC25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Automation Architect — identifies, designs, and implements automation across the firm’s systems and workflows.…"/>
          <p:cNvSpPr txBox="1"/>
          <p:nvPr>
            <p:ph type="body" sz="half" idx="1"/>
          </p:nvPr>
        </p:nvSpPr>
        <p:spPr>
          <a:xfrm>
            <a:off x="2894172" y="3554341"/>
            <a:ext cx="19793493" cy="6607318"/>
          </a:xfrm>
          <a:prstGeom prst="rect">
            <a:avLst/>
          </a:prstGeom>
        </p:spPr>
        <p:txBody>
          <a:bodyPr/>
          <a:lstStyle/>
          <a:p>
            <a:pPr defTabSz="1072895">
              <a:defRPr spc="-52" sz="5280"/>
            </a:pPr>
            <a:r>
              <a:rPr>
                <a:latin typeface="Produkt Medium"/>
                <a:ea typeface="Produkt Medium"/>
                <a:cs typeface="Produkt Medium"/>
                <a:sym typeface="Produkt Medium"/>
              </a:rPr>
              <a:t>Automation Architect</a:t>
            </a:r>
            <a:r>
              <a:t> — identifies, designs, and implements automation across the firm’s systems and workflows.</a:t>
            </a:r>
          </a:p>
          <a:p>
            <a:pPr defTabSz="1072895">
              <a:defRPr spc="-52" sz="5280"/>
            </a:pPr>
          </a:p>
          <a:p>
            <a:pPr defTabSz="1072895">
              <a:defRPr spc="-52" sz="5280"/>
            </a:pPr>
            <a:r>
              <a:t>Their goal isn’t just to make processes faster — it’s to make them simpler, smarter, and more consistent.</a:t>
            </a:r>
          </a:p>
          <a:p>
            <a:pPr defTabSz="1072895">
              <a:defRPr spc="-52" sz="5280"/>
            </a:pPr>
          </a:p>
          <a:p>
            <a:pPr defTabSz="1072895">
              <a:defRPr spc="-52" sz="5280"/>
            </a:pPr>
            <a:r>
              <a:t>In short: they ensure each process aligns with the firm’s model, tech stack, and client experience goals.</a:t>
            </a:r>
          </a:p>
        </p:txBody>
      </p:sp>
      <p:sp>
        <p:nvSpPr>
          <p:cNvPr id="513" name="Google Shape;87;p17"/>
          <p:cNvSpPr txBox="1"/>
          <p:nvPr/>
        </p:nvSpPr>
        <p:spPr>
          <a:xfrm>
            <a:off x="11010802" y="12638454"/>
            <a:ext cx="2362397" cy="728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8" tIns="243798" rIns="243798" bIns="243798">
            <a:spAutoFit/>
          </a:bodyPr>
          <a:lstStyle>
            <a:lvl1pPr algn="ctr" defTabSz="2438400">
              <a:spcBef>
                <a:spcPts val="0"/>
              </a:spcBef>
              <a:defRPr sz="1600">
                <a:solidFill>
                  <a:srgbClr val="37373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Copyright 2025</a:t>
            </a:r>
          </a:p>
        </p:txBody>
      </p:sp>
      <p:pic>
        <p:nvPicPr>
          <p:cNvPr id="514" name="BE LOGO COLOR.png" descr="BE LOGO COL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734226" y="12638454"/>
            <a:ext cx="1078249" cy="728897"/>
          </a:xfrm>
          <a:prstGeom prst="rect">
            <a:avLst/>
          </a:prstGeom>
          <a:ln w="12700">
            <a:miter lim="400000"/>
          </a:ln>
        </p:spPr>
      </p:pic>
      <p:sp>
        <p:nvSpPr>
          <p:cNvPr id="515" name="Rectangle 2"/>
          <p:cNvSpPr/>
          <p:nvPr/>
        </p:nvSpPr>
        <p:spPr>
          <a:xfrm>
            <a:off x="0" y="13497340"/>
            <a:ext cx="24384000" cy="218661"/>
          </a:xfrm>
          <a:prstGeom prst="rect">
            <a:avLst/>
          </a:prstGeom>
          <a:solidFill>
            <a:srgbClr val="9AC255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spcBef>
                <a:spcPts val="0"/>
              </a:spcBef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16" name="Circle"/>
          <p:cNvSpPr/>
          <p:nvPr/>
        </p:nvSpPr>
        <p:spPr>
          <a:xfrm>
            <a:off x="-3531794" y="-3563627"/>
            <a:ext cx="7847474" cy="7847909"/>
          </a:xfrm>
          <a:prstGeom prst="ellipse">
            <a:avLst/>
          </a:prstGeom>
          <a:solidFill>
            <a:srgbClr val="9AC25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87;p17"/>
          <p:cNvSpPr txBox="1"/>
          <p:nvPr/>
        </p:nvSpPr>
        <p:spPr>
          <a:xfrm>
            <a:off x="11010802" y="12608328"/>
            <a:ext cx="2362397" cy="728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8" tIns="243798" rIns="243798" bIns="243798">
            <a:spAutoFit/>
          </a:bodyPr>
          <a:lstStyle>
            <a:lvl1pPr algn="ctr" defTabSz="2438400">
              <a:spcBef>
                <a:spcPts val="0"/>
              </a:spcBef>
              <a:defRPr sz="1600">
                <a:solidFill>
                  <a:srgbClr val="37373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Copyright 2025</a:t>
            </a:r>
          </a:p>
        </p:txBody>
      </p:sp>
      <p:pic>
        <p:nvPicPr>
          <p:cNvPr id="519" name="BE LOGO COLOR.png" descr="BE LOGO COL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711815" y="12608328"/>
            <a:ext cx="1078249" cy="72889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22" name="Group"/>
          <p:cNvGrpSpPr/>
          <p:nvPr/>
        </p:nvGrpSpPr>
        <p:grpSpPr>
          <a:xfrm>
            <a:off x="3528917" y="6250938"/>
            <a:ext cx="3530445" cy="1911051"/>
            <a:chOff x="0" y="0"/>
            <a:chExt cx="3530444" cy="1911050"/>
          </a:xfrm>
        </p:grpSpPr>
        <p:sp>
          <p:nvSpPr>
            <p:cNvPr id="520" name="Rounded Rectangle 94"/>
            <p:cNvSpPr/>
            <p:nvPr/>
          </p:nvSpPr>
          <p:spPr>
            <a:xfrm>
              <a:off x="0" y="0"/>
              <a:ext cx="3530445" cy="191105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50800" cap="flat">
              <a:solidFill>
                <a:srgbClr val="FFC000"/>
              </a:solidFill>
              <a:prstDash val="solid"/>
              <a:miter lim="800000"/>
            </a:ln>
            <a:effectLst>
              <a:outerShdw sx="100000" sy="100000" kx="0" ky="0" algn="b" rotWithShape="0" blurRad="101600" dist="76200" dir="2700000">
                <a:srgbClr val="000000">
                  <a:alpha val="40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>
                <a:spcBef>
                  <a:spcPts val="0"/>
                </a:spcBef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1" name="TextBox 95"/>
            <p:cNvSpPr txBox="1"/>
            <p:nvPr/>
          </p:nvSpPr>
          <p:spPr>
            <a:xfrm>
              <a:off x="243275" y="296008"/>
              <a:ext cx="3043895" cy="14352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defTabSz="1828800">
                <a:spcBef>
                  <a:spcPts val="0"/>
                </a:spcBef>
                <a:defRPr b="1">
                  <a:solidFill>
                    <a:srgbClr val="373736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Automation</a:t>
              </a:r>
              <a:br/>
              <a:r>
                <a:t>Layer</a:t>
              </a:r>
            </a:p>
          </p:txBody>
        </p:sp>
      </p:grpSp>
      <p:grpSp>
        <p:nvGrpSpPr>
          <p:cNvPr id="527" name="Group"/>
          <p:cNvGrpSpPr/>
          <p:nvPr/>
        </p:nvGrpSpPr>
        <p:grpSpPr>
          <a:xfrm>
            <a:off x="6930505" y="6250938"/>
            <a:ext cx="4748246" cy="1911051"/>
            <a:chOff x="0" y="0"/>
            <a:chExt cx="4748245" cy="1911050"/>
          </a:xfrm>
        </p:grpSpPr>
        <p:sp>
          <p:nvSpPr>
            <p:cNvPr id="523" name="→"/>
            <p:cNvSpPr txBox="1"/>
            <p:nvPr/>
          </p:nvSpPr>
          <p:spPr>
            <a:xfrm>
              <a:off x="0" y="372352"/>
              <a:ext cx="1358184" cy="11663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457200">
                <a:spcBef>
                  <a:spcPts val="0"/>
                </a:spcBef>
                <a:defRPr b="1" sz="8700">
                  <a:solidFill>
                    <a:srgbClr val="5E5E5E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→</a:t>
              </a:r>
            </a:p>
          </p:txBody>
        </p:sp>
        <p:grpSp>
          <p:nvGrpSpPr>
            <p:cNvPr id="526" name="Group"/>
            <p:cNvGrpSpPr/>
            <p:nvPr/>
          </p:nvGrpSpPr>
          <p:grpSpPr>
            <a:xfrm>
              <a:off x="1217800" y="0"/>
              <a:ext cx="3530446" cy="1911051"/>
              <a:chOff x="0" y="0"/>
              <a:chExt cx="3530444" cy="1911050"/>
            </a:xfrm>
          </p:grpSpPr>
          <p:sp>
            <p:nvSpPr>
              <p:cNvPr id="524" name="Rounded Rectangle 94"/>
              <p:cNvSpPr/>
              <p:nvPr/>
            </p:nvSpPr>
            <p:spPr>
              <a:xfrm>
                <a:off x="0" y="0"/>
                <a:ext cx="3530445" cy="1911051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50800" cap="flat">
                <a:solidFill>
                  <a:srgbClr val="FFC000"/>
                </a:solidFill>
                <a:prstDash val="solid"/>
                <a:miter lim="800000"/>
              </a:ln>
              <a:effectLst>
                <a:outerShdw sx="100000" sy="100000" kx="0" ky="0" algn="b" rotWithShape="0" blurRad="101600" dist="76200" dir="27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defTabSz="1828800">
                  <a:spcBef>
                    <a:spcPts val="0"/>
                  </a:spcBef>
                  <a:defRPr sz="36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525" name="TextBox 95"/>
              <p:cNvSpPr txBox="1"/>
              <p:nvPr/>
            </p:nvSpPr>
            <p:spPr>
              <a:xfrm>
                <a:off x="375863" y="296008"/>
                <a:ext cx="2783971" cy="15699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algn="ctr" defTabSz="1828800">
                  <a:spcBef>
                    <a:spcPts val="0"/>
                  </a:spcBef>
                  <a:defRPr b="1">
                    <a:solidFill>
                      <a:srgbClr val="37373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t>Curation</a:t>
                </a:r>
              </a:p>
              <a:p>
                <a:pPr algn="ctr" defTabSz="1828800">
                  <a:spcBef>
                    <a:spcPts val="0"/>
                  </a:spcBef>
                  <a:defRPr b="1">
                    <a:solidFill>
                      <a:srgbClr val="373736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t>Layer</a:t>
                </a:r>
              </a:p>
            </p:txBody>
          </p:sp>
        </p:grpSp>
      </p:grpSp>
      <p:grpSp>
        <p:nvGrpSpPr>
          <p:cNvPr id="531" name="Group"/>
          <p:cNvGrpSpPr/>
          <p:nvPr/>
        </p:nvGrpSpPr>
        <p:grpSpPr>
          <a:xfrm>
            <a:off x="11544131" y="6250938"/>
            <a:ext cx="4754009" cy="2355176"/>
            <a:chOff x="0" y="0"/>
            <a:chExt cx="4754008" cy="2355175"/>
          </a:xfrm>
        </p:grpSpPr>
        <p:sp>
          <p:nvSpPr>
            <p:cNvPr id="528" name="→"/>
            <p:cNvSpPr txBox="1"/>
            <p:nvPr/>
          </p:nvSpPr>
          <p:spPr>
            <a:xfrm>
              <a:off x="0" y="372352"/>
              <a:ext cx="1358184" cy="11663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457200">
                <a:spcBef>
                  <a:spcPts val="0"/>
                </a:spcBef>
                <a:defRPr b="1" sz="8700">
                  <a:solidFill>
                    <a:srgbClr val="5E5E5E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→</a:t>
              </a:r>
            </a:p>
          </p:txBody>
        </p:sp>
        <p:sp>
          <p:nvSpPr>
            <p:cNvPr id="529" name="Rounded Rectangle 94"/>
            <p:cNvSpPr/>
            <p:nvPr/>
          </p:nvSpPr>
          <p:spPr>
            <a:xfrm>
              <a:off x="1223564" y="0"/>
              <a:ext cx="3530445" cy="191105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50800" cap="flat">
              <a:solidFill>
                <a:srgbClr val="FFC000"/>
              </a:solidFill>
              <a:prstDash val="solid"/>
              <a:miter lim="800000"/>
            </a:ln>
            <a:effectLst>
              <a:outerShdw sx="100000" sy="100000" kx="0" ky="0" algn="b" rotWithShape="0" blurRad="101600" dist="76200" dir="2700000">
                <a:srgbClr val="000000">
                  <a:alpha val="40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>
                <a:spcBef>
                  <a:spcPts val="0"/>
                </a:spcBef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0" name="TextBox 95"/>
            <p:cNvSpPr txBox="1"/>
            <p:nvPr/>
          </p:nvSpPr>
          <p:spPr>
            <a:xfrm>
              <a:off x="1599426" y="317215"/>
              <a:ext cx="2781345" cy="20379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defTabSz="1828800">
                <a:spcBef>
                  <a:spcPts val="0"/>
                </a:spcBef>
                <a:defRPr b="1">
                  <a:solidFill>
                    <a:srgbClr val="373736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Advisory</a:t>
              </a:r>
              <a:br/>
              <a:r>
                <a:t>Layer</a:t>
              </a:r>
            </a:p>
          </p:txBody>
        </p:sp>
      </p:grpSp>
      <p:grpSp>
        <p:nvGrpSpPr>
          <p:cNvPr id="535" name="Group"/>
          <p:cNvGrpSpPr/>
          <p:nvPr/>
        </p:nvGrpSpPr>
        <p:grpSpPr>
          <a:xfrm>
            <a:off x="16157756" y="6250938"/>
            <a:ext cx="4759773" cy="1911051"/>
            <a:chOff x="0" y="0"/>
            <a:chExt cx="4759772" cy="1911050"/>
          </a:xfrm>
        </p:grpSpPr>
        <p:sp>
          <p:nvSpPr>
            <p:cNvPr id="532" name="Group"/>
            <p:cNvSpPr/>
            <p:nvPr/>
          </p:nvSpPr>
          <p:spPr>
            <a:xfrm>
              <a:off x="1229328" y="0"/>
              <a:ext cx="3530445" cy="191105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50800" cap="flat">
              <a:solidFill>
                <a:srgbClr val="FFC000"/>
              </a:solidFill>
              <a:prstDash val="solid"/>
              <a:miter lim="800000"/>
            </a:ln>
            <a:effectLst>
              <a:outerShdw sx="100000" sy="100000" kx="0" ky="0" algn="b" rotWithShape="0" blurRad="101600" dist="76200" dir="2700000">
                <a:srgbClr val="000000">
                  <a:alpha val="40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>
                <a:spcBef>
                  <a:spcPts val="0"/>
                </a:spcBef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3" name="→"/>
            <p:cNvSpPr txBox="1"/>
            <p:nvPr/>
          </p:nvSpPr>
          <p:spPr>
            <a:xfrm>
              <a:off x="0" y="372352"/>
              <a:ext cx="1358184" cy="11663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457200">
                <a:spcBef>
                  <a:spcPts val="0"/>
                </a:spcBef>
                <a:defRPr b="1" sz="8700">
                  <a:solidFill>
                    <a:srgbClr val="5E5E5E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→</a:t>
              </a:r>
            </a:p>
          </p:txBody>
        </p:sp>
        <p:sp>
          <p:nvSpPr>
            <p:cNvPr id="534" name="TextBox 95"/>
            <p:cNvSpPr txBox="1"/>
            <p:nvPr/>
          </p:nvSpPr>
          <p:spPr>
            <a:xfrm>
              <a:off x="1526399" y="233326"/>
              <a:ext cx="2936302" cy="14443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defTabSz="1828800">
                <a:spcBef>
                  <a:spcPts val="0"/>
                </a:spcBef>
                <a:defRPr b="1">
                  <a:solidFill>
                    <a:srgbClr val="373736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Experience</a:t>
              </a:r>
              <a:br/>
              <a:r>
                <a:t>Layer</a:t>
              </a:r>
            </a:p>
          </p:txBody>
        </p:sp>
      </p:grpSp>
      <p:sp>
        <p:nvSpPr>
          <p:cNvPr id="536" name="Future Firm Structure"/>
          <p:cNvSpPr txBox="1"/>
          <p:nvPr/>
        </p:nvSpPr>
        <p:spPr>
          <a:xfrm>
            <a:off x="7005478" y="1558124"/>
            <a:ext cx="10373044" cy="1412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spcBef>
                <a:spcPts val="0"/>
              </a:spcBef>
              <a:defRPr sz="7900">
                <a:solidFill>
                  <a:srgbClr val="5E5E5E"/>
                </a:solidFill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Future Firm Structure </a:t>
            </a:r>
          </a:p>
        </p:txBody>
      </p:sp>
      <p:grpSp>
        <p:nvGrpSpPr>
          <p:cNvPr id="540" name="Group"/>
          <p:cNvGrpSpPr/>
          <p:nvPr/>
        </p:nvGrpSpPr>
        <p:grpSpPr>
          <a:xfrm>
            <a:off x="1066916" y="4599004"/>
            <a:ext cx="22410435" cy="5303819"/>
            <a:chOff x="0" y="0"/>
            <a:chExt cx="22410433" cy="5303817"/>
          </a:xfrm>
        </p:grpSpPr>
        <p:sp>
          <p:nvSpPr>
            <p:cNvPr id="537" name="Rounded Rectangle 8"/>
            <p:cNvSpPr/>
            <p:nvPr/>
          </p:nvSpPr>
          <p:spPr>
            <a:xfrm>
              <a:off x="1671812" y="321423"/>
              <a:ext cx="19164633" cy="4572071"/>
            </a:xfrm>
            <a:prstGeom prst="roundRect">
              <a:avLst>
                <a:gd name="adj" fmla="val 20202"/>
              </a:avLst>
            </a:prstGeom>
            <a:noFill/>
            <a:ln w="508000" cap="flat">
              <a:solidFill>
                <a:srgbClr val="1D3053">
                  <a:alpha val="20088"/>
                </a:srgbClr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>
                <a:spcBef>
                  <a:spcPts val="0"/>
                </a:spcBef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38" name="TextBox 95"/>
            <p:cNvSpPr txBox="1"/>
            <p:nvPr/>
          </p:nvSpPr>
          <p:spPr>
            <a:xfrm>
              <a:off x="0" y="0"/>
              <a:ext cx="22312611" cy="7288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spcBef>
                  <a:spcPts val="0"/>
                </a:spcBef>
                <a:defRPr b="1" sz="3000">
                  <a:solidFill>
                    <a:srgbClr val="373736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Automation Architect </a:t>
              </a:r>
            </a:p>
          </p:txBody>
        </p:sp>
        <p:sp>
          <p:nvSpPr>
            <p:cNvPr id="539" name="TextBox 95"/>
            <p:cNvSpPr txBox="1"/>
            <p:nvPr/>
          </p:nvSpPr>
          <p:spPr>
            <a:xfrm>
              <a:off x="97823" y="4574921"/>
              <a:ext cx="22312611" cy="7288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spcBef>
                  <a:spcPts val="0"/>
                </a:spcBef>
                <a:defRPr b="1" sz="3000">
                  <a:solidFill>
                    <a:srgbClr val="373736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Automation Architect </a:t>
              </a:r>
            </a:p>
          </p:txBody>
        </p:sp>
      </p:grpSp>
      <p:grpSp>
        <p:nvGrpSpPr>
          <p:cNvPr id="544" name="Group"/>
          <p:cNvGrpSpPr/>
          <p:nvPr/>
        </p:nvGrpSpPr>
        <p:grpSpPr>
          <a:xfrm>
            <a:off x="1164740" y="3717475"/>
            <a:ext cx="22312611" cy="7044831"/>
            <a:chOff x="0" y="0"/>
            <a:chExt cx="22312610" cy="7044830"/>
          </a:xfrm>
        </p:grpSpPr>
        <p:sp>
          <p:nvSpPr>
            <p:cNvPr id="541" name="Rounded Rectangle 8"/>
            <p:cNvSpPr/>
            <p:nvPr/>
          </p:nvSpPr>
          <p:spPr>
            <a:xfrm>
              <a:off x="606080" y="323598"/>
              <a:ext cx="21263305" cy="6330780"/>
            </a:xfrm>
            <a:prstGeom prst="roundRect">
              <a:avLst>
                <a:gd name="adj" fmla="val 14590"/>
              </a:avLst>
            </a:prstGeom>
            <a:noFill/>
            <a:ln w="508000" cap="flat">
              <a:solidFill>
                <a:srgbClr val="000000">
                  <a:alpha val="54387"/>
                </a:srgbClr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>
                <a:spcBef>
                  <a:spcPts val="0"/>
                </a:spcBef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42" name="TextBox 95"/>
            <p:cNvSpPr txBox="1"/>
            <p:nvPr/>
          </p:nvSpPr>
          <p:spPr>
            <a:xfrm>
              <a:off x="0" y="0"/>
              <a:ext cx="22312611" cy="7288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spcBef>
                  <a:spcPts val="0"/>
                </a:spcBef>
                <a:defRPr b="1" sz="30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Leadership</a:t>
              </a:r>
            </a:p>
          </p:txBody>
        </p:sp>
        <p:sp>
          <p:nvSpPr>
            <p:cNvPr id="543" name="TextBox 95"/>
            <p:cNvSpPr txBox="1"/>
            <p:nvPr/>
          </p:nvSpPr>
          <p:spPr>
            <a:xfrm>
              <a:off x="0" y="6315934"/>
              <a:ext cx="22312611" cy="7288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spcBef>
                  <a:spcPts val="0"/>
                </a:spcBef>
                <a:defRPr b="1" sz="30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Leadership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1" dur="10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6" dur="10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27" grpId="2"/>
      <p:bldP build="whole" bldLvl="1" animBg="1" rev="0" advAuto="0" spid="531" grpId="3"/>
      <p:bldP build="whole" bldLvl="1" animBg="1" rev="0" advAuto="0" spid="522" grpId="1"/>
      <p:bldP build="whole" bldLvl="1" animBg="1" rev="0" advAuto="0" spid="544" grpId="6"/>
      <p:bldP build="whole" bldLvl="1" animBg="1" rev="0" advAuto="0" spid="535" grpId="4"/>
      <p:bldP build="whole" bldLvl="1" animBg="1" rev="0" advAuto="0" spid="540" grpId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An Accountant’s Path to Professional Freedom"/>
          <p:cNvSpPr txBox="1"/>
          <p:nvPr>
            <p:ph type="body" idx="22"/>
          </p:nvPr>
        </p:nvSpPr>
        <p:spPr>
          <a:xfrm>
            <a:off x="2166180" y="2324100"/>
            <a:ext cx="17725583" cy="15941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An Accountant’s Path to Professional Freedom</a:t>
            </a:r>
          </a:p>
        </p:txBody>
      </p:sp>
      <p:sp>
        <p:nvSpPr>
          <p:cNvPr id="214" name="The Simple Firm"/>
          <p:cNvSpPr txBox="1"/>
          <p:nvPr>
            <p:ph type="title"/>
          </p:nvPr>
        </p:nvSpPr>
        <p:spPr>
          <a:xfrm>
            <a:off x="2166180" y="635000"/>
            <a:ext cx="9779001" cy="1689100"/>
          </a:xfrm>
          <a:prstGeom prst="rect">
            <a:avLst/>
          </a:prstGeom>
        </p:spPr>
        <p:txBody>
          <a:bodyPr/>
          <a:lstStyle>
            <a:lvl1pPr defTabSz="2316479">
              <a:defRPr spc="-95" sz="9500"/>
            </a:lvl1pPr>
          </a:lstStyle>
          <a:p>
            <a:pPr/>
            <a:r>
              <a:t>The Simple Firm</a:t>
            </a:r>
          </a:p>
        </p:txBody>
      </p:sp>
      <p:sp>
        <p:nvSpPr>
          <p:cNvPr id="215" name="Freedom of Time…"/>
          <p:cNvSpPr txBox="1"/>
          <p:nvPr>
            <p:ph type="body" sz="half" idx="1"/>
          </p:nvPr>
        </p:nvSpPr>
        <p:spPr>
          <a:xfrm>
            <a:off x="3734109" y="4522722"/>
            <a:ext cx="9779001" cy="7985743"/>
          </a:xfrm>
          <a:prstGeom prst="rect">
            <a:avLst/>
          </a:prstGeom>
        </p:spPr>
        <p:txBody>
          <a:bodyPr/>
          <a:lstStyle/>
          <a:p>
            <a:pPr/>
            <a:r>
              <a:t>Freedom of Time </a:t>
            </a:r>
          </a:p>
          <a:p>
            <a:pPr/>
            <a:r>
              <a:t>Freedom of Money</a:t>
            </a:r>
          </a:p>
          <a:p>
            <a:pPr/>
            <a:r>
              <a:t>Freedom of Relationships</a:t>
            </a:r>
          </a:p>
          <a:p>
            <a:pPr/>
            <a:r>
              <a:t>Freedom of Purpose</a:t>
            </a:r>
          </a:p>
        </p:txBody>
      </p:sp>
      <p:sp>
        <p:nvSpPr>
          <p:cNvPr id="216" name="Circle"/>
          <p:cNvSpPr/>
          <p:nvPr/>
        </p:nvSpPr>
        <p:spPr>
          <a:xfrm>
            <a:off x="18989981" y="-1971982"/>
            <a:ext cx="7847474" cy="7847909"/>
          </a:xfrm>
          <a:prstGeom prst="ellipse">
            <a:avLst/>
          </a:prstGeom>
          <a:solidFill>
            <a:srgbClr val="9AC25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217" name="Google Shape;87;p17"/>
          <p:cNvSpPr txBox="1"/>
          <p:nvPr/>
        </p:nvSpPr>
        <p:spPr>
          <a:xfrm>
            <a:off x="11010802" y="12638454"/>
            <a:ext cx="2362397" cy="728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8" tIns="243798" rIns="243798" bIns="243798">
            <a:spAutoFit/>
          </a:bodyPr>
          <a:lstStyle>
            <a:lvl1pPr algn="ctr" defTabSz="2438400">
              <a:spcBef>
                <a:spcPts val="0"/>
              </a:spcBef>
              <a:defRPr sz="1600">
                <a:solidFill>
                  <a:srgbClr val="37373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Copyright 2025</a:t>
            </a:r>
          </a:p>
        </p:txBody>
      </p:sp>
      <p:pic>
        <p:nvPicPr>
          <p:cNvPr id="218" name="BE LOGO COLOR.png" descr="BE LOGO COL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734226" y="12638454"/>
            <a:ext cx="1078249" cy="728897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Rectangle 2"/>
          <p:cNvSpPr/>
          <p:nvPr/>
        </p:nvSpPr>
        <p:spPr>
          <a:xfrm>
            <a:off x="0" y="13497340"/>
            <a:ext cx="24384000" cy="218661"/>
          </a:xfrm>
          <a:prstGeom prst="rect">
            <a:avLst/>
          </a:prstGeom>
          <a:solidFill>
            <a:srgbClr val="9AC255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spcBef>
                <a:spcPts val="0"/>
              </a:spcBef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15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Which statement below best describes your firm’s technology stack?"/>
          <p:cNvSpPr txBox="1"/>
          <p:nvPr>
            <p:ph type="body" idx="22"/>
          </p:nvPr>
        </p:nvSpPr>
        <p:spPr>
          <a:xfrm>
            <a:off x="2166180" y="2324100"/>
            <a:ext cx="16208417" cy="15941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685165">
              <a:defRPr sz="4565"/>
            </a:lvl1pPr>
          </a:lstStyle>
          <a:p>
            <a:pPr/>
            <a:r>
              <a:t>Which statement below best describes your firm’s technology stack?</a:t>
            </a:r>
          </a:p>
        </p:txBody>
      </p:sp>
      <p:sp>
        <p:nvSpPr>
          <p:cNvPr id="547" name="Polling Question #4"/>
          <p:cNvSpPr txBox="1"/>
          <p:nvPr>
            <p:ph type="title"/>
          </p:nvPr>
        </p:nvSpPr>
        <p:spPr>
          <a:xfrm>
            <a:off x="2166180" y="635000"/>
            <a:ext cx="9779001" cy="1689100"/>
          </a:xfrm>
          <a:prstGeom prst="rect">
            <a:avLst/>
          </a:prstGeom>
        </p:spPr>
        <p:txBody>
          <a:bodyPr/>
          <a:lstStyle>
            <a:lvl1pPr defTabSz="2121408">
              <a:defRPr spc="-87" sz="8700"/>
            </a:lvl1pPr>
          </a:lstStyle>
          <a:p>
            <a:pPr/>
            <a:r>
              <a:t>Polling Question #4</a:t>
            </a:r>
          </a:p>
        </p:txBody>
      </p:sp>
      <p:sp>
        <p:nvSpPr>
          <p:cNvPr id="548" name="We have a clearly defined, efficient technology stack…"/>
          <p:cNvSpPr txBox="1"/>
          <p:nvPr>
            <p:ph type="body" sz="half" idx="1"/>
          </p:nvPr>
        </p:nvSpPr>
        <p:spPr>
          <a:xfrm>
            <a:off x="3734109" y="4522722"/>
            <a:ext cx="9779001" cy="7985743"/>
          </a:xfrm>
          <a:prstGeom prst="rect">
            <a:avLst/>
          </a:prstGeom>
        </p:spPr>
        <p:txBody>
          <a:bodyPr/>
          <a:lstStyle/>
          <a:p>
            <a:pPr/>
            <a:r>
              <a:t>We have a clearly defined, efficient technology stack </a:t>
            </a:r>
          </a:p>
          <a:p>
            <a:pPr/>
            <a:r>
              <a:t>Our technology stack is too bloated with disconnected tools</a:t>
            </a:r>
          </a:p>
          <a:p>
            <a:pPr/>
            <a:r>
              <a:t>We really struggle moving into the modern era with new technologies</a:t>
            </a:r>
          </a:p>
        </p:txBody>
      </p:sp>
      <p:sp>
        <p:nvSpPr>
          <p:cNvPr id="549" name="Circle"/>
          <p:cNvSpPr/>
          <p:nvPr/>
        </p:nvSpPr>
        <p:spPr>
          <a:xfrm>
            <a:off x="18989981" y="-1971982"/>
            <a:ext cx="7847474" cy="7847909"/>
          </a:xfrm>
          <a:prstGeom prst="ellipse">
            <a:avLst/>
          </a:prstGeom>
          <a:solidFill>
            <a:srgbClr val="9AC25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550" name="Google Shape;87;p17"/>
          <p:cNvSpPr txBox="1"/>
          <p:nvPr/>
        </p:nvSpPr>
        <p:spPr>
          <a:xfrm>
            <a:off x="11010802" y="12638454"/>
            <a:ext cx="2362397" cy="728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8" tIns="243798" rIns="243798" bIns="243798">
            <a:spAutoFit/>
          </a:bodyPr>
          <a:lstStyle>
            <a:lvl1pPr algn="ctr" defTabSz="2438400">
              <a:spcBef>
                <a:spcPts val="0"/>
              </a:spcBef>
              <a:defRPr sz="1600">
                <a:solidFill>
                  <a:srgbClr val="37373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Copyright 2025</a:t>
            </a:r>
          </a:p>
        </p:txBody>
      </p:sp>
      <p:pic>
        <p:nvPicPr>
          <p:cNvPr id="551" name="BE LOGO COLOR.png" descr="BE LOGO COL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734226" y="12638454"/>
            <a:ext cx="1078249" cy="728897"/>
          </a:xfrm>
          <a:prstGeom prst="rect">
            <a:avLst/>
          </a:prstGeom>
          <a:ln w="12700">
            <a:miter lim="400000"/>
          </a:ln>
        </p:spPr>
      </p:pic>
      <p:sp>
        <p:nvSpPr>
          <p:cNvPr id="552" name="Rectangle 2"/>
          <p:cNvSpPr/>
          <p:nvPr/>
        </p:nvSpPr>
        <p:spPr>
          <a:xfrm>
            <a:off x="0" y="13497340"/>
            <a:ext cx="24384000" cy="218661"/>
          </a:xfrm>
          <a:prstGeom prst="rect">
            <a:avLst/>
          </a:prstGeom>
          <a:solidFill>
            <a:srgbClr val="9AC255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spcBef>
                <a:spcPts val="0"/>
              </a:spcBef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48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The Simple Firm Flywheel"/>
          <p:cNvSpPr txBox="1"/>
          <p:nvPr>
            <p:ph type="title"/>
          </p:nvPr>
        </p:nvSpPr>
        <p:spPr>
          <a:xfrm>
            <a:off x="1854200" y="635000"/>
            <a:ext cx="21971000" cy="1689100"/>
          </a:xfrm>
          <a:prstGeom prst="rect">
            <a:avLst/>
          </a:prstGeom>
        </p:spPr>
        <p:txBody>
          <a:bodyPr/>
          <a:lstStyle>
            <a:lvl1pPr defTabSz="2316479">
              <a:defRPr spc="-95" sz="9500"/>
            </a:lvl1pPr>
          </a:lstStyle>
          <a:p>
            <a:pPr/>
            <a:r>
              <a:t>The Simple Firm Flywheel</a:t>
            </a:r>
          </a:p>
        </p:txBody>
      </p:sp>
      <p:sp>
        <p:nvSpPr>
          <p:cNvPr id="555" name="Focused Business Model…"/>
          <p:cNvSpPr txBox="1"/>
          <p:nvPr>
            <p:ph type="body" idx="1"/>
          </p:nvPr>
        </p:nvSpPr>
        <p:spPr>
          <a:xfrm>
            <a:off x="2634106" y="3048323"/>
            <a:ext cx="21971001" cy="8256012"/>
          </a:xfrm>
          <a:prstGeom prst="rect">
            <a:avLst/>
          </a:prstGeom>
        </p:spPr>
        <p:txBody>
          <a:bodyPr/>
          <a:lstStyle/>
          <a:p>
            <a:pPr marL="596900" indent="-596900">
              <a:buAutoNum type="arabicPeriod" startAt="1"/>
            </a:pPr>
            <a:r>
              <a:t>Focused Business Model</a:t>
            </a:r>
          </a:p>
          <a:p>
            <a:pPr marL="596900" indent="-596900">
              <a:buAutoNum type="arabicPeriod" startAt="1"/>
            </a:pPr>
            <a:r>
              <a:t>Right Clients</a:t>
            </a:r>
          </a:p>
          <a:p>
            <a:pPr marL="596900" indent="-596900">
              <a:buAutoNum type="arabicPeriod" startAt="1"/>
            </a:pPr>
            <a:r>
              <a:t>Streamlined Delivery with Firm Operating System</a:t>
            </a:r>
          </a:p>
          <a:p>
            <a:pPr marL="596900" indent="-596900">
              <a:buAutoNum type="arabicPeriod" startAt="1"/>
            </a:pPr>
            <a:r>
              <a:t>Team Clarity &amp; Capacity</a:t>
            </a:r>
          </a:p>
          <a:p>
            <a:pPr marL="596900" indent="-596900">
              <a:buAutoNum type="arabicPeriod" startAt="1"/>
            </a:pPr>
            <a:r>
              <a:t>Freedom — fuels intentional growth</a:t>
            </a:r>
          </a:p>
        </p:txBody>
      </p:sp>
      <p:sp>
        <p:nvSpPr>
          <p:cNvPr id="556" name="Circle"/>
          <p:cNvSpPr/>
          <p:nvPr/>
        </p:nvSpPr>
        <p:spPr>
          <a:xfrm>
            <a:off x="19349614" y="-3102050"/>
            <a:ext cx="7847474" cy="7847908"/>
          </a:xfrm>
          <a:prstGeom prst="ellipse">
            <a:avLst/>
          </a:prstGeom>
          <a:solidFill>
            <a:srgbClr val="9AC25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557" name="Google Shape;87;p17"/>
          <p:cNvSpPr txBox="1"/>
          <p:nvPr/>
        </p:nvSpPr>
        <p:spPr>
          <a:xfrm>
            <a:off x="11010802" y="12638454"/>
            <a:ext cx="2362397" cy="728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8" tIns="243798" rIns="243798" bIns="243798">
            <a:spAutoFit/>
          </a:bodyPr>
          <a:lstStyle>
            <a:lvl1pPr algn="ctr" defTabSz="2438400">
              <a:spcBef>
                <a:spcPts val="0"/>
              </a:spcBef>
              <a:defRPr sz="1600">
                <a:solidFill>
                  <a:srgbClr val="37373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Copyright 2025</a:t>
            </a:r>
          </a:p>
        </p:txBody>
      </p:sp>
      <p:pic>
        <p:nvPicPr>
          <p:cNvPr id="558" name="BE LOGO COLOR.png" descr="BE LOGO COL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734226" y="12638454"/>
            <a:ext cx="1078249" cy="728897"/>
          </a:xfrm>
          <a:prstGeom prst="rect">
            <a:avLst/>
          </a:prstGeom>
          <a:ln w="12700">
            <a:miter lim="400000"/>
          </a:ln>
        </p:spPr>
      </p:pic>
      <p:sp>
        <p:nvSpPr>
          <p:cNvPr id="559" name="Rectangle 2"/>
          <p:cNvSpPr/>
          <p:nvPr/>
        </p:nvSpPr>
        <p:spPr>
          <a:xfrm>
            <a:off x="0" y="13497340"/>
            <a:ext cx="24384000" cy="218661"/>
          </a:xfrm>
          <a:prstGeom prst="rect">
            <a:avLst/>
          </a:prstGeom>
          <a:solidFill>
            <a:srgbClr val="9AC255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spcBef>
                <a:spcPts val="0"/>
              </a:spcBef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55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1" name="The Simple Firm Audible cover.jpg" descr="The Simple Firm Audible cover.jp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6250" t="0" r="6249" b="0"/>
          <a:stretch>
            <a:fillRect/>
          </a:stretch>
        </p:blipFill>
        <p:spPr>
          <a:xfrm>
            <a:off x="12614353" y="502203"/>
            <a:ext cx="10393955" cy="11878806"/>
          </a:xfrm>
          <a:prstGeom prst="rect">
            <a:avLst/>
          </a:prstGeom>
        </p:spPr>
      </p:pic>
      <p:sp>
        <p:nvSpPr>
          <p:cNvPr id="562" name="An Accountant’s Path to…"/>
          <p:cNvSpPr txBox="1"/>
          <p:nvPr>
            <p:ph type="body" idx="22"/>
          </p:nvPr>
        </p:nvSpPr>
        <p:spPr>
          <a:xfrm>
            <a:off x="1206500" y="2324100"/>
            <a:ext cx="10366728" cy="15941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defTabSz="685165">
              <a:defRPr sz="4565"/>
            </a:pPr>
            <a:r>
              <a:t>An Accountant’s Path to </a:t>
            </a:r>
          </a:p>
          <a:p>
            <a:pPr defTabSz="685165">
              <a:defRPr sz="4565"/>
            </a:pPr>
            <a:r>
              <a:t>Professional Freedom</a:t>
            </a:r>
          </a:p>
        </p:txBody>
      </p:sp>
      <p:sp>
        <p:nvSpPr>
          <p:cNvPr id="563" name="The Simple Fir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316479">
              <a:defRPr spc="-95" sz="9500"/>
            </a:lvl1pPr>
          </a:lstStyle>
          <a:p>
            <a:pPr/>
            <a:r>
              <a:t>The Simple Firm</a:t>
            </a:r>
          </a:p>
        </p:txBody>
      </p:sp>
      <p:sp>
        <p:nvSpPr>
          <p:cNvPr id="564" name="Freedom of Time…"/>
          <p:cNvSpPr txBox="1"/>
          <p:nvPr>
            <p:ph type="body" sz="half" idx="1"/>
          </p:nvPr>
        </p:nvSpPr>
        <p:spPr>
          <a:xfrm>
            <a:off x="1206500" y="4518773"/>
            <a:ext cx="9779000" cy="7985743"/>
          </a:xfrm>
          <a:prstGeom prst="rect">
            <a:avLst/>
          </a:prstGeom>
        </p:spPr>
        <p:txBody>
          <a:bodyPr/>
          <a:lstStyle/>
          <a:p>
            <a:pPr/>
            <a:r>
              <a:t>Freedom of Time </a:t>
            </a:r>
          </a:p>
          <a:p>
            <a:pPr/>
            <a:r>
              <a:t>Freedom of Money</a:t>
            </a:r>
          </a:p>
          <a:p>
            <a:pPr/>
            <a:r>
              <a:t>Freedom of Relationships</a:t>
            </a:r>
          </a:p>
          <a:p>
            <a:pPr/>
            <a:r>
              <a:t>Freedom of Purpose</a:t>
            </a:r>
          </a:p>
        </p:txBody>
      </p:sp>
      <p:pic>
        <p:nvPicPr>
          <p:cNvPr id="565" name="BE LOGO COLOR.png" descr="BE LOGO COLO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7275" y="12516892"/>
            <a:ext cx="1078250" cy="728897"/>
          </a:xfrm>
          <a:prstGeom prst="rect">
            <a:avLst/>
          </a:prstGeom>
          <a:ln w="12700">
            <a:miter lim="400000"/>
          </a:ln>
        </p:spPr>
      </p:pic>
      <p:sp>
        <p:nvSpPr>
          <p:cNvPr id="566" name="Google Shape;87;p17"/>
          <p:cNvSpPr txBox="1"/>
          <p:nvPr/>
        </p:nvSpPr>
        <p:spPr>
          <a:xfrm>
            <a:off x="21722573" y="12686203"/>
            <a:ext cx="2362397" cy="728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8" tIns="243798" rIns="243798" bIns="243798">
            <a:spAutoFit/>
          </a:bodyPr>
          <a:lstStyle>
            <a:lvl1pPr algn="ctr" defTabSz="2438400">
              <a:spcBef>
                <a:spcPts val="0"/>
              </a:spcBef>
              <a:defRPr sz="1600">
                <a:solidFill>
                  <a:srgbClr val="37373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Copyright 2025</a:t>
            </a:r>
          </a:p>
        </p:txBody>
      </p:sp>
      <p:sp>
        <p:nvSpPr>
          <p:cNvPr id="567" name="Rectangle 2"/>
          <p:cNvSpPr/>
          <p:nvPr/>
        </p:nvSpPr>
        <p:spPr>
          <a:xfrm>
            <a:off x="0" y="13497340"/>
            <a:ext cx="24384000" cy="218661"/>
          </a:xfrm>
          <a:prstGeom prst="rect">
            <a:avLst/>
          </a:prstGeom>
          <a:solidFill>
            <a:srgbClr val="9AC255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spcBef>
                <a:spcPts val="0"/>
              </a:spcBef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Author, Entrepreneur &amp; Teacher"/>
          <p:cNvSpPr txBox="1"/>
          <p:nvPr>
            <p:ph type="body" idx="21"/>
          </p:nvPr>
        </p:nvSpPr>
        <p:spPr>
          <a:xfrm>
            <a:off x="1854200" y="2324100"/>
            <a:ext cx="21971000" cy="1003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Author, Entrepreneur &amp; Teacher </a:t>
            </a:r>
          </a:p>
        </p:txBody>
      </p:sp>
      <p:sp>
        <p:nvSpPr>
          <p:cNvPr id="570" name="Darren Root"/>
          <p:cNvSpPr txBox="1"/>
          <p:nvPr>
            <p:ph type="title"/>
          </p:nvPr>
        </p:nvSpPr>
        <p:spPr>
          <a:xfrm>
            <a:off x="1854200" y="635000"/>
            <a:ext cx="21971000" cy="1689100"/>
          </a:xfrm>
          <a:prstGeom prst="rect">
            <a:avLst/>
          </a:prstGeom>
        </p:spPr>
        <p:txBody>
          <a:bodyPr/>
          <a:lstStyle>
            <a:lvl1pPr defTabSz="2316479">
              <a:defRPr spc="-95" sz="9500"/>
            </a:lvl1pPr>
          </a:lstStyle>
          <a:p>
            <a:pPr/>
            <a:r>
              <a:t>Darren Root</a:t>
            </a:r>
          </a:p>
        </p:txBody>
      </p:sp>
      <p:sp>
        <p:nvSpPr>
          <p:cNvPr id="571" name="bettereveryday.com…"/>
          <p:cNvSpPr txBox="1"/>
          <p:nvPr>
            <p:ph type="body" idx="1"/>
          </p:nvPr>
        </p:nvSpPr>
        <p:spPr>
          <a:xfrm>
            <a:off x="1854200" y="4248504"/>
            <a:ext cx="21971000" cy="8256012"/>
          </a:xfrm>
          <a:prstGeom prst="rect">
            <a:avLst/>
          </a:prstGeom>
        </p:spPr>
        <p:txBody>
          <a:bodyPr/>
          <a:lstStyle/>
          <a:p>
            <a:pPr/>
            <a:r>
              <a:rPr u="sng">
                <a:hlinkClick r:id="rId2" invalidUrl="" action="" tgtFrame="" tooltip="" history="1" highlightClick="0" endSnd="0"/>
              </a:rPr>
              <a:t>bettereveryday.com</a:t>
            </a:r>
          </a:p>
          <a:p>
            <a:pPr/>
            <a:r>
              <a:rPr u="sng">
                <a:hlinkClick r:id="rId3" invalidUrl="" action="" tgtFrame="" tooltip="" history="1" highlightClick="0" endSnd="0"/>
              </a:rPr>
              <a:t>thesimplefirm.com</a:t>
            </a:r>
          </a:p>
          <a:p>
            <a:pPr/>
            <a:r>
              <a:rPr u="sng">
                <a:hlinkClick r:id="rId4" invalidUrl="" action="" tgtFrame="" tooltip="" history="1" highlightClick="0" endSnd="0"/>
              </a:rPr>
              <a:t>darrenroot.com</a:t>
            </a:r>
          </a:p>
          <a:p>
            <a:pPr/>
            <a:r>
              <a:t>Signup for our free newsletter (One Big Idea)</a:t>
            </a:r>
          </a:p>
          <a:p>
            <a:pPr/>
            <a:r>
              <a:t>Check out The Simple Firm Book on Amazon</a:t>
            </a:r>
          </a:p>
        </p:txBody>
      </p:sp>
      <p:sp>
        <p:nvSpPr>
          <p:cNvPr id="572" name="Circle"/>
          <p:cNvSpPr/>
          <p:nvPr/>
        </p:nvSpPr>
        <p:spPr>
          <a:xfrm>
            <a:off x="18989981" y="-1971982"/>
            <a:ext cx="7847474" cy="7847909"/>
          </a:xfrm>
          <a:prstGeom prst="ellipse">
            <a:avLst/>
          </a:prstGeom>
          <a:solidFill>
            <a:srgbClr val="9AC25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573" name="Darren-353.jpg" descr="Darren-353.jpg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192965" y="1798529"/>
            <a:ext cx="6260074" cy="6482011"/>
          </a:xfrm>
          <a:prstGeom prst="rect">
            <a:avLst/>
          </a:prstGeom>
        </p:spPr>
      </p:pic>
      <p:sp>
        <p:nvSpPr>
          <p:cNvPr id="574" name="Google Shape;87;p17"/>
          <p:cNvSpPr txBox="1"/>
          <p:nvPr/>
        </p:nvSpPr>
        <p:spPr>
          <a:xfrm>
            <a:off x="11010802" y="12638454"/>
            <a:ext cx="2362397" cy="728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8" tIns="243798" rIns="243798" bIns="243798">
            <a:spAutoFit/>
          </a:bodyPr>
          <a:lstStyle>
            <a:lvl1pPr algn="ctr" defTabSz="2438400">
              <a:spcBef>
                <a:spcPts val="0"/>
              </a:spcBef>
              <a:defRPr sz="1600">
                <a:solidFill>
                  <a:srgbClr val="37373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Copyright 2025</a:t>
            </a:r>
          </a:p>
        </p:txBody>
      </p:sp>
      <p:pic>
        <p:nvPicPr>
          <p:cNvPr id="575" name="BE LOGO COLOR.png" descr="BE LOGO COLOR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2734226" y="12638454"/>
            <a:ext cx="1078249" cy="728897"/>
          </a:xfrm>
          <a:prstGeom prst="rect">
            <a:avLst/>
          </a:prstGeom>
          <a:ln w="12700">
            <a:miter lim="400000"/>
          </a:ln>
        </p:spPr>
      </p:pic>
      <p:sp>
        <p:nvSpPr>
          <p:cNvPr id="576" name="Rectangle 2"/>
          <p:cNvSpPr/>
          <p:nvPr/>
        </p:nvSpPr>
        <p:spPr>
          <a:xfrm>
            <a:off x="0" y="13497340"/>
            <a:ext cx="24384000" cy="218661"/>
          </a:xfrm>
          <a:prstGeom prst="rect">
            <a:avLst/>
          </a:prstGeom>
          <a:solidFill>
            <a:srgbClr val="9AC255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spcBef>
                <a:spcPts val="0"/>
              </a:spcBef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Do you currently feel like you have the professional freedom you desire from your business?"/>
          <p:cNvSpPr txBox="1"/>
          <p:nvPr>
            <p:ph type="body" idx="22"/>
          </p:nvPr>
        </p:nvSpPr>
        <p:spPr>
          <a:xfrm>
            <a:off x="2166180" y="2324100"/>
            <a:ext cx="16208417" cy="15941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685165">
              <a:defRPr sz="4565"/>
            </a:lvl1pPr>
          </a:lstStyle>
          <a:p>
            <a:pPr/>
            <a:r>
              <a:t>Do you currently feel like you have the professional freedom you desire from your business?</a:t>
            </a:r>
          </a:p>
        </p:txBody>
      </p:sp>
      <p:sp>
        <p:nvSpPr>
          <p:cNvPr id="222" name="Polling Question #1"/>
          <p:cNvSpPr txBox="1"/>
          <p:nvPr>
            <p:ph type="title"/>
          </p:nvPr>
        </p:nvSpPr>
        <p:spPr>
          <a:xfrm>
            <a:off x="2166180" y="635000"/>
            <a:ext cx="9779001" cy="1689100"/>
          </a:xfrm>
          <a:prstGeom prst="rect">
            <a:avLst/>
          </a:prstGeom>
        </p:spPr>
        <p:txBody>
          <a:bodyPr/>
          <a:lstStyle>
            <a:lvl1pPr defTabSz="2170176">
              <a:defRPr spc="-89" sz="8900"/>
            </a:lvl1pPr>
          </a:lstStyle>
          <a:p>
            <a:pPr/>
            <a:r>
              <a:t>Polling Question #1</a:t>
            </a:r>
          </a:p>
        </p:txBody>
      </p:sp>
      <p:sp>
        <p:nvSpPr>
          <p:cNvPr id="223" name="Yes, definitely…"/>
          <p:cNvSpPr txBox="1"/>
          <p:nvPr>
            <p:ph type="body" sz="half" idx="1"/>
          </p:nvPr>
        </p:nvSpPr>
        <p:spPr>
          <a:xfrm>
            <a:off x="3734109" y="4522722"/>
            <a:ext cx="9779001" cy="7985743"/>
          </a:xfrm>
          <a:prstGeom prst="rect">
            <a:avLst/>
          </a:prstGeom>
        </p:spPr>
        <p:txBody>
          <a:bodyPr/>
          <a:lstStyle/>
          <a:p>
            <a:pPr/>
            <a:r>
              <a:t>Yes, definitely </a:t>
            </a:r>
          </a:p>
          <a:p>
            <a:pPr/>
            <a:r>
              <a:t>No, work is consuming</a:t>
            </a:r>
          </a:p>
        </p:txBody>
      </p:sp>
      <p:sp>
        <p:nvSpPr>
          <p:cNvPr id="224" name="Circle"/>
          <p:cNvSpPr/>
          <p:nvPr/>
        </p:nvSpPr>
        <p:spPr>
          <a:xfrm>
            <a:off x="18989981" y="-1971982"/>
            <a:ext cx="7847474" cy="7847909"/>
          </a:xfrm>
          <a:prstGeom prst="ellipse">
            <a:avLst/>
          </a:prstGeom>
          <a:solidFill>
            <a:srgbClr val="9AC25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225" name="Google Shape;87;p17"/>
          <p:cNvSpPr txBox="1"/>
          <p:nvPr/>
        </p:nvSpPr>
        <p:spPr>
          <a:xfrm>
            <a:off x="11010802" y="12638454"/>
            <a:ext cx="2362397" cy="728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8" tIns="243798" rIns="243798" bIns="243798">
            <a:spAutoFit/>
          </a:bodyPr>
          <a:lstStyle>
            <a:lvl1pPr algn="ctr" defTabSz="2438400">
              <a:spcBef>
                <a:spcPts val="0"/>
              </a:spcBef>
              <a:defRPr sz="1600">
                <a:solidFill>
                  <a:srgbClr val="37373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Copyright 2025</a:t>
            </a:r>
          </a:p>
        </p:txBody>
      </p:sp>
      <p:pic>
        <p:nvPicPr>
          <p:cNvPr id="226" name="BE LOGO COLOR.png" descr="BE LOGO COL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734226" y="12638454"/>
            <a:ext cx="1078249" cy="728897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Rectangle 2"/>
          <p:cNvSpPr/>
          <p:nvPr/>
        </p:nvSpPr>
        <p:spPr>
          <a:xfrm>
            <a:off x="0" y="13497340"/>
            <a:ext cx="24384000" cy="218661"/>
          </a:xfrm>
          <a:prstGeom prst="rect">
            <a:avLst/>
          </a:prstGeom>
          <a:solidFill>
            <a:srgbClr val="9AC255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spcBef>
                <a:spcPts val="0"/>
              </a:spcBef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2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3 Keys to Professional Freedom"/>
          <p:cNvSpPr txBox="1"/>
          <p:nvPr>
            <p:ph type="title"/>
          </p:nvPr>
        </p:nvSpPr>
        <p:spPr>
          <a:xfrm>
            <a:off x="2344713" y="1837159"/>
            <a:ext cx="15611011" cy="1689101"/>
          </a:xfrm>
          <a:prstGeom prst="rect">
            <a:avLst/>
          </a:prstGeom>
        </p:spPr>
        <p:txBody>
          <a:bodyPr/>
          <a:lstStyle>
            <a:lvl1pPr defTabSz="2121408">
              <a:defRPr spc="-87" sz="8700"/>
            </a:lvl1pPr>
          </a:lstStyle>
          <a:p>
            <a:pPr/>
            <a:r>
              <a:t>3 Keys to Professional Freedom</a:t>
            </a:r>
          </a:p>
        </p:txBody>
      </p:sp>
      <p:sp>
        <p:nvSpPr>
          <p:cNvPr id="230" name="Define a focused business model.…"/>
          <p:cNvSpPr txBox="1"/>
          <p:nvPr>
            <p:ph type="body" idx="1"/>
          </p:nvPr>
        </p:nvSpPr>
        <p:spPr>
          <a:xfrm>
            <a:off x="2487961" y="4248504"/>
            <a:ext cx="20689539" cy="8256012"/>
          </a:xfrm>
          <a:prstGeom prst="rect">
            <a:avLst/>
          </a:prstGeom>
        </p:spPr>
        <p:txBody>
          <a:bodyPr/>
          <a:lstStyle/>
          <a:p>
            <a:pPr marL="698500" indent="-698500">
              <a:buAutoNum type="arabicPeriod" startAt="1"/>
            </a:pPr>
            <a:r>
              <a:t>Define a focused business model.</a:t>
            </a:r>
          </a:p>
          <a:p>
            <a:pPr marL="698500" indent="-698500">
              <a:buAutoNum type="arabicPeriod" startAt="1"/>
            </a:pPr>
            <a:r>
              <a:t>Build a roadmap for holistic client service.</a:t>
            </a:r>
          </a:p>
          <a:p>
            <a:pPr marL="698500" indent="-698500">
              <a:buAutoNum type="arabicPeriod" startAt="1"/>
            </a:pPr>
            <a:r>
              <a:t>Simplify technology and reduce friction.</a:t>
            </a:r>
          </a:p>
        </p:txBody>
      </p:sp>
      <p:sp>
        <p:nvSpPr>
          <p:cNvPr id="231" name="Google Shape;87;p17"/>
          <p:cNvSpPr txBox="1"/>
          <p:nvPr/>
        </p:nvSpPr>
        <p:spPr>
          <a:xfrm>
            <a:off x="11010802" y="12638454"/>
            <a:ext cx="2362397" cy="728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8" tIns="243798" rIns="243798" bIns="243798">
            <a:spAutoFit/>
          </a:bodyPr>
          <a:lstStyle>
            <a:lvl1pPr algn="ctr" defTabSz="2438400">
              <a:spcBef>
                <a:spcPts val="0"/>
              </a:spcBef>
              <a:defRPr sz="1600">
                <a:solidFill>
                  <a:srgbClr val="37373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Copyright 2025</a:t>
            </a:r>
          </a:p>
        </p:txBody>
      </p:sp>
      <p:pic>
        <p:nvPicPr>
          <p:cNvPr id="232" name="BE LOGO COLOR.png" descr="BE LOGO COL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734226" y="12638454"/>
            <a:ext cx="1078249" cy="728897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Circle"/>
          <p:cNvSpPr/>
          <p:nvPr/>
        </p:nvSpPr>
        <p:spPr>
          <a:xfrm>
            <a:off x="18989981" y="-1971982"/>
            <a:ext cx="7847474" cy="7847909"/>
          </a:xfrm>
          <a:prstGeom prst="ellipse">
            <a:avLst/>
          </a:prstGeom>
          <a:solidFill>
            <a:srgbClr val="9AC25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234" name="Rectangle 2"/>
          <p:cNvSpPr/>
          <p:nvPr/>
        </p:nvSpPr>
        <p:spPr>
          <a:xfrm>
            <a:off x="0" y="13497340"/>
            <a:ext cx="24384000" cy="218661"/>
          </a:xfrm>
          <a:prstGeom prst="rect">
            <a:avLst/>
          </a:prstGeom>
          <a:solidFill>
            <a:srgbClr val="9AC255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spcBef>
                <a:spcPts val="0"/>
              </a:spcBef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3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“Most firms weren’t built intentionally—they evolved reactively. But clarity and simplicity are where freedom begins.”"/>
          <p:cNvSpPr txBox="1"/>
          <p:nvPr>
            <p:ph type="body" sz="half" idx="1"/>
          </p:nvPr>
        </p:nvSpPr>
        <p:spPr>
          <a:xfrm>
            <a:off x="1206500" y="4541161"/>
            <a:ext cx="21971000" cy="4089401"/>
          </a:xfrm>
          <a:prstGeom prst="rect">
            <a:avLst/>
          </a:prstGeom>
        </p:spPr>
        <p:txBody>
          <a:bodyPr/>
          <a:lstStyle>
            <a:lvl1pPr>
              <a:defRPr spc="-79" sz="8000"/>
            </a:lvl1pPr>
          </a:lstStyle>
          <a:p>
            <a:pPr/>
            <a:r>
              <a:t>“Most firms weren’t built intentionally—they evolved reactively. But clarity and simplicity are where freedom begins.”</a:t>
            </a:r>
          </a:p>
        </p:txBody>
      </p:sp>
      <p:sp>
        <p:nvSpPr>
          <p:cNvPr id="237" name="Circle"/>
          <p:cNvSpPr/>
          <p:nvPr/>
        </p:nvSpPr>
        <p:spPr>
          <a:xfrm>
            <a:off x="-3531794" y="-3563627"/>
            <a:ext cx="7847474" cy="7847909"/>
          </a:xfrm>
          <a:prstGeom prst="ellipse">
            <a:avLst/>
          </a:prstGeom>
          <a:solidFill>
            <a:srgbClr val="9AC25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238" name="Google Shape;87;p17"/>
          <p:cNvSpPr txBox="1"/>
          <p:nvPr/>
        </p:nvSpPr>
        <p:spPr>
          <a:xfrm>
            <a:off x="11010802" y="12638454"/>
            <a:ext cx="2362397" cy="728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8" tIns="243798" rIns="243798" bIns="243798">
            <a:spAutoFit/>
          </a:bodyPr>
          <a:lstStyle>
            <a:lvl1pPr algn="ctr" defTabSz="2438400">
              <a:spcBef>
                <a:spcPts val="0"/>
              </a:spcBef>
              <a:defRPr sz="1600">
                <a:solidFill>
                  <a:srgbClr val="37373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Copyright 2025</a:t>
            </a:r>
          </a:p>
        </p:txBody>
      </p:sp>
      <p:pic>
        <p:nvPicPr>
          <p:cNvPr id="239" name="BE LOGO COLOR.png" descr="BE LOGO COL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734226" y="12638454"/>
            <a:ext cx="1078249" cy="728897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Rectangle 2"/>
          <p:cNvSpPr/>
          <p:nvPr/>
        </p:nvSpPr>
        <p:spPr>
          <a:xfrm>
            <a:off x="0" y="13497340"/>
            <a:ext cx="24384000" cy="218661"/>
          </a:xfrm>
          <a:prstGeom prst="rect">
            <a:avLst/>
          </a:prstGeom>
          <a:solidFill>
            <a:srgbClr val="9AC255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spcBef>
                <a:spcPts val="0"/>
              </a:spcBef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Define a Focused Business Model"/>
          <p:cNvSpPr txBox="1"/>
          <p:nvPr>
            <p:ph type="title"/>
          </p:nvPr>
        </p:nvSpPr>
        <p:spPr>
          <a:xfrm>
            <a:off x="1206498" y="3912709"/>
            <a:ext cx="21971004" cy="4648201"/>
          </a:xfrm>
          <a:prstGeom prst="rect">
            <a:avLst/>
          </a:prstGeom>
        </p:spPr>
        <p:txBody>
          <a:bodyPr/>
          <a:lstStyle>
            <a:lvl1pPr>
              <a:defRPr spc="-100" sz="10000"/>
            </a:lvl1pPr>
          </a:lstStyle>
          <a:p>
            <a:pPr/>
            <a:r>
              <a:t>Define a Focused Business Model</a:t>
            </a:r>
          </a:p>
        </p:txBody>
      </p:sp>
      <p:sp>
        <p:nvSpPr>
          <p:cNvPr id="243" name="Google Shape;87;p17"/>
          <p:cNvSpPr txBox="1"/>
          <p:nvPr/>
        </p:nvSpPr>
        <p:spPr>
          <a:xfrm>
            <a:off x="11010802" y="12638454"/>
            <a:ext cx="2362397" cy="728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8" tIns="243798" rIns="243798" bIns="243798">
            <a:spAutoFit/>
          </a:bodyPr>
          <a:lstStyle>
            <a:lvl1pPr algn="ctr" defTabSz="2438400">
              <a:spcBef>
                <a:spcPts val="0"/>
              </a:spcBef>
              <a:defRPr sz="1600">
                <a:solidFill>
                  <a:srgbClr val="37373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Copyright 2025</a:t>
            </a:r>
          </a:p>
        </p:txBody>
      </p:sp>
      <p:pic>
        <p:nvPicPr>
          <p:cNvPr id="244" name="BE LOGO COLOR.png" descr="BE LOGO COL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734226" y="12638454"/>
            <a:ext cx="1078249" cy="728897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Rectangle 2"/>
          <p:cNvSpPr/>
          <p:nvPr/>
        </p:nvSpPr>
        <p:spPr>
          <a:xfrm>
            <a:off x="0" y="13497340"/>
            <a:ext cx="24384000" cy="218661"/>
          </a:xfrm>
          <a:prstGeom prst="rect">
            <a:avLst/>
          </a:prstGeom>
          <a:solidFill>
            <a:srgbClr val="9AC255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spcBef>
                <a:spcPts val="0"/>
              </a:spcBef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46" name="Circle"/>
          <p:cNvSpPr/>
          <p:nvPr/>
        </p:nvSpPr>
        <p:spPr>
          <a:xfrm>
            <a:off x="18989981" y="-1971982"/>
            <a:ext cx="7847474" cy="7847909"/>
          </a:xfrm>
          <a:prstGeom prst="ellipse">
            <a:avLst/>
          </a:prstGeom>
          <a:solidFill>
            <a:srgbClr val="9AC25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spcBef>
                <a:spcPts val="0"/>
              </a:spcBef>
              <a:defRPr sz="32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Angular, futuristic, white corridor with shadows" descr="Angular, futuristic, white corridor with shadows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8656" r="0" b="8656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38_MinimalistLight">
  <a:themeElements>
    <a:clrScheme name="38_MinimalistLight">
      <a:dk1>
        <a:srgbClr val="53585F"/>
      </a:dk1>
      <a:lt1>
        <a:srgbClr val="FFFFFF"/>
      </a:lt1>
      <a:dk2>
        <a:srgbClr val="53585F"/>
      </a:dk2>
      <a:lt2>
        <a:srgbClr val="D5D5D5"/>
      </a:lt2>
      <a:accent1>
        <a:srgbClr val="9FAABA"/>
      </a:accent1>
      <a:accent2>
        <a:srgbClr val="88A7B2"/>
      </a:accent2>
      <a:accent3>
        <a:srgbClr val="94B9A3"/>
      </a:accent3>
      <a:accent4>
        <a:srgbClr val="F0BE5E"/>
      </a:accent4>
      <a:accent5>
        <a:srgbClr val="D5B7B7"/>
      </a:accent5>
      <a:accent6>
        <a:srgbClr val="B894B1"/>
      </a:accent6>
      <a:hlink>
        <a:srgbClr val="0000FF"/>
      </a:hlink>
      <a:folHlink>
        <a:srgbClr val="FF00FF"/>
      </a:folHlink>
    </a:clrScheme>
    <a:fontScheme name="38_MinimalistLight">
      <a:majorFont>
        <a:latin typeface="Produkt Extralight"/>
        <a:ea typeface="Produkt Extralight"/>
        <a:cs typeface="Produkt Extralight"/>
      </a:majorFont>
      <a:minorFont>
        <a:latin typeface="Produkt Extralight"/>
        <a:ea typeface="Produkt Extralight"/>
        <a:cs typeface="Produkt Extralight"/>
      </a:minorFont>
    </a:fontScheme>
    <a:fmtScheme name="38_Minimalist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-9155"/>
            <a:lumOff val="-32673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 Light"/>
            <a:ea typeface="Graphik Light"/>
            <a:cs typeface="Graphik 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>
              <a:satOff val="-9155"/>
              <a:lumOff val="-3267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355600" rtl="0" fontAlgn="auto" latinLnBrk="0" hangingPunct="0">
          <a:lnSpc>
            <a:spcPct val="100000"/>
          </a:lnSpc>
          <a:spcBef>
            <a:spcPts val="47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chemeClr val="accent1">
                <a:satOff val="-9155"/>
                <a:lumOff val="-32673"/>
              </a:schemeClr>
            </a:solidFill>
            <a:effectLst/>
            <a:uFillTx/>
            <a:latin typeface="Graphik Light"/>
            <a:ea typeface="Graphik Light"/>
            <a:cs typeface="Graphik 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38_MinimalistLight">
  <a:themeElements>
    <a:clrScheme name="38_MinimalistLight">
      <a:dk1>
        <a:srgbClr val="000000"/>
      </a:dk1>
      <a:lt1>
        <a:srgbClr val="FFFFFF"/>
      </a:lt1>
      <a:dk2>
        <a:srgbClr val="53585F"/>
      </a:dk2>
      <a:lt2>
        <a:srgbClr val="D5D5D5"/>
      </a:lt2>
      <a:accent1>
        <a:srgbClr val="9FAABA"/>
      </a:accent1>
      <a:accent2>
        <a:srgbClr val="88A7B2"/>
      </a:accent2>
      <a:accent3>
        <a:srgbClr val="94B9A3"/>
      </a:accent3>
      <a:accent4>
        <a:srgbClr val="F0BE5E"/>
      </a:accent4>
      <a:accent5>
        <a:srgbClr val="D5B7B7"/>
      </a:accent5>
      <a:accent6>
        <a:srgbClr val="B894B1"/>
      </a:accent6>
      <a:hlink>
        <a:srgbClr val="0000FF"/>
      </a:hlink>
      <a:folHlink>
        <a:srgbClr val="FF00FF"/>
      </a:folHlink>
    </a:clrScheme>
    <a:fontScheme name="38_MinimalistLight">
      <a:majorFont>
        <a:latin typeface="Produkt Extralight"/>
        <a:ea typeface="Produkt Extralight"/>
        <a:cs typeface="Produkt Extralight"/>
      </a:majorFont>
      <a:minorFont>
        <a:latin typeface="Produkt Extralight"/>
        <a:ea typeface="Produkt Extralight"/>
        <a:cs typeface="Produkt Extralight"/>
      </a:minorFont>
    </a:fontScheme>
    <a:fmtScheme name="38_Minimalist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-9155"/>
            <a:lumOff val="-32673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 Light"/>
            <a:ea typeface="Graphik Light"/>
            <a:cs typeface="Graphik 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>
              <a:satOff val="-9155"/>
              <a:lumOff val="-3267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355600" rtl="0" fontAlgn="auto" latinLnBrk="0" hangingPunct="0">
          <a:lnSpc>
            <a:spcPct val="100000"/>
          </a:lnSpc>
          <a:spcBef>
            <a:spcPts val="47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chemeClr val="accent1">
                <a:satOff val="-9155"/>
                <a:lumOff val="-32673"/>
              </a:schemeClr>
            </a:solidFill>
            <a:effectLst/>
            <a:uFillTx/>
            <a:latin typeface="Graphik Light"/>
            <a:ea typeface="Graphik Light"/>
            <a:cs typeface="Graphik 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